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36"/>
  </p:notesMasterIdLst>
  <p:sldIdLst>
    <p:sldId id="256" r:id="rId2"/>
    <p:sldId id="296" r:id="rId3"/>
    <p:sldId id="298" r:id="rId4"/>
    <p:sldId id="257" r:id="rId5"/>
    <p:sldId id="297" r:id="rId6"/>
    <p:sldId id="258" r:id="rId7"/>
    <p:sldId id="259" r:id="rId8"/>
    <p:sldId id="260" r:id="rId9"/>
    <p:sldId id="261" r:id="rId10"/>
    <p:sldId id="262" r:id="rId11"/>
    <p:sldId id="280" r:id="rId12"/>
    <p:sldId id="295" r:id="rId13"/>
    <p:sldId id="291" r:id="rId14"/>
    <p:sldId id="281" r:id="rId15"/>
    <p:sldId id="283" r:id="rId16"/>
    <p:sldId id="284" r:id="rId17"/>
    <p:sldId id="285" r:id="rId18"/>
    <p:sldId id="263" r:id="rId19"/>
    <p:sldId id="264" r:id="rId20"/>
    <p:sldId id="266" r:id="rId21"/>
    <p:sldId id="265" r:id="rId22"/>
    <p:sldId id="292" r:id="rId23"/>
    <p:sldId id="293" r:id="rId24"/>
    <p:sldId id="267" r:id="rId25"/>
    <p:sldId id="278" r:id="rId26"/>
    <p:sldId id="268" r:id="rId27"/>
    <p:sldId id="274" r:id="rId28"/>
    <p:sldId id="275" r:id="rId29"/>
    <p:sldId id="286" r:id="rId30"/>
    <p:sldId id="299" r:id="rId31"/>
    <p:sldId id="300" r:id="rId32"/>
    <p:sldId id="301" r:id="rId33"/>
    <p:sldId id="289" r:id="rId34"/>
    <p:sldId id="294" r:id="rId35"/>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91" autoAdjust="0"/>
    <p:restoredTop sz="94660"/>
  </p:normalViewPr>
  <p:slideViewPr>
    <p:cSldViewPr>
      <p:cViewPr varScale="1">
        <p:scale>
          <a:sx n="55" d="100"/>
          <a:sy n="55" d="100"/>
        </p:scale>
        <p:origin x="1188" y="32"/>
      </p:cViewPr>
      <p:guideLst>
        <p:guide orient="horz" pos="2160"/>
        <p:guide pos="3840"/>
      </p:guideLst>
    </p:cSldViewPr>
  </p:slideViewPr>
  <p:notesTextViewPr>
    <p:cViewPr>
      <p:scale>
        <a:sx n="100" d="100"/>
        <a:sy n="100" d="100"/>
      </p:scale>
      <p:origin x="0" y="0"/>
    </p:cViewPr>
  </p:notesTextViewPr>
  <p:sorterViewPr>
    <p:cViewPr varScale="1">
      <p:scale>
        <a:sx n="100" d="100"/>
        <a:sy n="100" d="100"/>
      </p:scale>
      <p:origin x="0" y="-510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38EBBE4-721B-4AE6-9483-E394C1E7FA2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65CF551F-52A2-425F-8BAD-DF9197465017}"/>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E13C5193-9825-4404-8C47-5F23DA0411C3}" type="datetimeFigureOut">
              <a:rPr lang="en-US"/>
              <a:pPr>
                <a:defRPr/>
              </a:pPr>
              <a:t>9/3/2025</a:t>
            </a:fld>
            <a:endParaRPr lang="en-US" dirty="0"/>
          </a:p>
        </p:txBody>
      </p:sp>
      <p:sp>
        <p:nvSpPr>
          <p:cNvPr id="4" name="Slide Image Placeholder 3">
            <a:extLst>
              <a:ext uri="{FF2B5EF4-FFF2-40B4-BE49-F238E27FC236}">
                <a16:creationId xmlns:a16="http://schemas.microsoft.com/office/drawing/2014/main" id="{420549B8-5670-4AF0-9E93-C06C26453640}"/>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3A559B5F-E686-43ED-8E22-CE885BE8B3C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DF59AAF-D57A-41BD-BD6E-092BC347E48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987E6A93-85E7-4762-8BBD-CA63EDF0E06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8D5C8DB-37F8-41FF-8859-553273060BF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45CA6828-F88E-44B6-857C-1B0E4442B61D}"/>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851A928B-4DC9-4FAF-881C-46B266C1C4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4" name="Slide Number Placeholder 3">
            <a:extLst>
              <a:ext uri="{FF2B5EF4-FFF2-40B4-BE49-F238E27FC236}">
                <a16:creationId xmlns:a16="http://schemas.microsoft.com/office/drawing/2014/main" id="{B7ED1AA1-5168-48AD-9EE1-4C1BD07C8E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83E13E5-CC5E-4336-AADF-5FA2D377FB0A}"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A2AD6288-54AC-47EE-8C7C-467DF0C84282}"/>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94D8D615-F89A-4770-8E9D-F94209146F9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7652" name="Slide Number Placeholder 3">
            <a:extLst>
              <a:ext uri="{FF2B5EF4-FFF2-40B4-BE49-F238E27FC236}">
                <a16:creationId xmlns:a16="http://schemas.microsoft.com/office/drawing/2014/main" id="{63747572-A4AD-493E-B887-E9A03B7A208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5D76F727-28F7-4117-B18B-9E3D726E20C4}" type="slidenum">
              <a:rPr lang="en-US" altLang="en-US">
                <a:latin typeface="Arial" panose="020B0604020202020204" pitchFamily="34" charset="0"/>
              </a:rPr>
              <a:pPr eaLnBrk="1" hangingPunct="1">
                <a:spcBef>
                  <a:spcPct val="0"/>
                </a:spcBef>
              </a:pPr>
              <a:t>5</a:t>
            </a:fld>
            <a:endParaRPr lang="en-US" altLang="en-US">
              <a:latin typeface="Arial" panose="020B0604020202020204" pitchFamily="34" charset="0"/>
            </a:endParaRPr>
          </a:p>
        </p:txBody>
      </p:sp>
    </p:spTree>
    <p:extLst>
      <p:ext uri="{BB962C8B-B14F-4D97-AF65-F5344CB8AC3E}">
        <p14:creationId xmlns:p14="http://schemas.microsoft.com/office/powerpoint/2010/main" val="10783307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A2AD6288-54AC-47EE-8C7C-467DF0C84282}"/>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94D8D615-F89A-4770-8E9D-F94209146F9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7652" name="Slide Number Placeholder 3">
            <a:extLst>
              <a:ext uri="{FF2B5EF4-FFF2-40B4-BE49-F238E27FC236}">
                <a16:creationId xmlns:a16="http://schemas.microsoft.com/office/drawing/2014/main" id="{63747572-A4AD-493E-B887-E9A03B7A208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5D76F727-28F7-4117-B18B-9E3D726E20C4}" type="slidenum">
              <a:rPr lang="en-US" altLang="en-US">
                <a:latin typeface="Arial" panose="020B0604020202020204" pitchFamily="34" charset="0"/>
              </a:rPr>
              <a:pPr eaLnBrk="1" hangingPunct="1">
                <a:spcBef>
                  <a:spcPct val="0"/>
                </a:spcBef>
              </a:pPr>
              <a:t>11</a:t>
            </a:fld>
            <a:endParaRPr lang="en-US" altLang="en-US">
              <a:latin typeface="Arial" panose="020B0604020202020204" pitchFamily="34" charset="0"/>
            </a:endParaRPr>
          </a:p>
        </p:txBody>
      </p:sp>
    </p:spTree>
    <p:extLst>
      <p:ext uri="{BB962C8B-B14F-4D97-AF65-F5344CB8AC3E}">
        <p14:creationId xmlns:p14="http://schemas.microsoft.com/office/powerpoint/2010/main" val="5496590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8D5C8DB-37F8-41FF-8859-553273060BF7}" type="slidenum">
              <a:rPr lang="en-US" altLang="en-US" smtClean="0"/>
              <a:pPr>
                <a:defRPr/>
              </a:pPr>
              <a:t>20</a:t>
            </a:fld>
            <a:endParaRPr lang="en-US" altLang="en-US"/>
          </a:p>
        </p:txBody>
      </p:sp>
    </p:spTree>
    <p:extLst>
      <p:ext uri="{BB962C8B-B14F-4D97-AF65-F5344CB8AC3E}">
        <p14:creationId xmlns:p14="http://schemas.microsoft.com/office/powerpoint/2010/main" val="26154322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8CB0FCD9-0470-4140-96E5-2FF0D183AEF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FC26ACC-D8F0-4CA3-86B6-DAAC482858CA}" type="slidenum">
              <a:rPr lang="en-US" altLang="en-US" smtClean="0"/>
              <a:pPr>
                <a:spcBef>
                  <a:spcPct val="0"/>
                </a:spcBef>
              </a:pPr>
              <a:t>22</a:t>
            </a:fld>
            <a:endParaRPr lang="en-US" altLang="en-US"/>
          </a:p>
        </p:txBody>
      </p:sp>
      <p:sp>
        <p:nvSpPr>
          <p:cNvPr id="4099" name="Rectangle 2">
            <a:extLst>
              <a:ext uri="{FF2B5EF4-FFF2-40B4-BE49-F238E27FC236}">
                <a16:creationId xmlns:a16="http://schemas.microsoft.com/office/drawing/2014/main" id="{44ADB598-9D7B-479E-9F67-2820D81A67D7}"/>
              </a:ext>
            </a:extLst>
          </p:cNvPr>
          <p:cNvSpPr>
            <a:spLocks noGrp="1" noRot="1" noChangeAspect="1" noChangeArrowheads="1" noTextEdit="1"/>
          </p:cNvSpPr>
          <p:nvPr>
            <p:ph type="sldImg"/>
          </p:nvPr>
        </p:nvSpPr>
        <p:spPr>
          <a:ln/>
        </p:spPr>
      </p:sp>
      <p:sp>
        <p:nvSpPr>
          <p:cNvPr id="4100" name="Rectangle 3">
            <a:extLst>
              <a:ext uri="{FF2B5EF4-FFF2-40B4-BE49-F238E27FC236}">
                <a16:creationId xmlns:a16="http://schemas.microsoft.com/office/drawing/2014/main" id="{92D53E09-CAB0-4BAF-8AA7-4E610406AAD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8CB0FCD9-0470-4140-96E5-2FF0D183AEF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FC26ACC-D8F0-4CA3-86B6-DAAC482858CA}" type="slidenum">
              <a:rPr lang="en-US" altLang="en-US" smtClean="0"/>
              <a:pPr>
                <a:spcBef>
                  <a:spcPct val="0"/>
                </a:spcBef>
              </a:pPr>
              <a:t>23</a:t>
            </a:fld>
            <a:endParaRPr lang="en-US" altLang="en-US"/>
          </a:p>
        </p:txBody>
      </p:sp>
      <p:sp>
        <p:nvSpPr>
          <p:cNvPr id="4099" name="Rectangle 2">
            <a:extLst>
              <a:ext uri="{FF2B5EF4-FFF2-40B4-BE49-F238E27FC236}">
                <a16:creationId xmlns:a16="http://schemas.microsoft.com/office/drawing/2014/main" id="{44ADB598-9D7B-479E-9F67-2820D81A67D7}"/>
              </a:ext>
            </a:extLst>
          </p:cNvPr>
          <p:cNvSpPr>
            <a:spLocks noGrp="1" noRot="1" noChangeAspect="1" noChangeArrowheads="1" noTextEdit="1"/>
          </p:cNvSpPr>
          <p:nvPr>
            <p:ph type="sldImg"/>
          </p:nvPr>
        </p:nvSpPr>
        <p:spPr>
          <a:ln/>
        </p:spPr>
      </p:sp>
      <p:sp>
        <p:nvSpPr>
          <p:cNvPr id="4100" name="Rectangle 3">
            <a:extLst>
              <a:ext uri="{FF2B5EF4-FFF2-40B4-BE49-F238E27FC236}">
                <a16:creationId xmlns:a16="http://schemas.microsoft.com/office/drawing/2014/main" id="{92D53E09-CAB0-4BAF-8AA7-4E610406AAD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82666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A2AD6288-54AC-47EE-8C7C-467DF0C84282}"/>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94D8D615-F89A-4770-8E9D-F94209146F9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7652" name="Slide Number Placeholder 3">
            <a:extLst>
              <a:ext uri="{FF2B5EF4-FFF2-40B4-BE49-F238E27FC236}">
                <a16:creationId xmlns:a16="http://schemas.microsoft.com/office/drawing/2014/main" id="{63747572-A4AD-493E-B887-E9A03B7A208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5D76F727-28F7-4117-B18B-9E3D726E20C4}" type="slidenum">
              <a:rPr lang="en-US" altLang="en-US">
                <a:latin typeface="Arial" panose="020B0604020202020204" pitchFamily="34" charset="0"/>
              </a:rPr>
              <a:pPr eaLnBrk="1" hangingPunct="1">
                <a:spcBef>
                  <a:spcPct val="0"/>
                </a:spcBef>
              </a:pPr>
              <a:t>25</a:t>
            </a:fld>
            <a:endParaRPr lang="en-US"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6E636EC4-E5DF-4CCE-A7EB-882AE894DFA4}"/>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C5183EC8-80B2-451A-94C1-684AB522CA8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3556" name="Slide Number Placeholder 3">
            <a:extLst>
              <a:ext uri="{FF2B5EF4-FFF2-40B4-BE49-F238E27FC236}">
                <a16:creationId xmlns:a16="http://schemas.microsoft.com/office/drawing/2014/main" id="{1632B895-AC09-4274-A4B6-B85FD645486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CC38D5E5-1796-4184-B174-B533BA136659}" type="slidenum">
              <a:rPr lang="en-US" altLang="en-US">
                <a:latin typeface="Arial" panose="020B0604020202020204" pitchFamily="34" charset="0"/>
              </a:rPr>
              <a:pPr eaLnBrk="1" hangingPunct="1">
                <a:spcBef>
                  <a:spcPct val="0"/>
                </a:spcBef>
              </a:pPr>
              <a:t>27</a:t>
            </a:fld>
            <a:endParaRPr lang="en-US" altLang="en-US">
              <a:latin typeface="Arial" panose="020B0604020202020204" pitchFamily="34" charset="0"/>
            </a:endParaRPr>
          </a:p>
        </p:txBody>
      </p:sp>
    </p:spTree>
    <p:extLst>
      <p:ext uri="{BB962C8B-B14F-4D97-AF65-F5344CB8AC3E}">
        <p14:creationId xmlns:p14="http://schemas.microsoft.com/office/powerpoint/2010/main" val="41663212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E48A8B53-2627-4980-8D8E-33E9D900F3C8}"/>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C153BFB1-9573-44C6-B3C2-F6B138AEC0E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4580" name="Slide Number Placeholder 3">
            <a:extLst>
              <a:ext uri="{FF2B5EF4-FFF2-40B4-BE49-F238E27FC236}">
                <a16:creationId xmlns:a16="http://schemas.microsoft.com/office/drawing/2014/main" id="{E08CC037-959B-46B5-9A8E-60CC078DB88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4ED045CA-E9C8-4585-A1D3-81EE7CB9BB1A}" type="slidenum">
              <a:rPr lang="en-US" altLang="en-US">
                <a:latin typeface="Arial" panose="020B0604020202020204" pitchFamily="34" charset="0"/>
              </a:rPr>
              <a:pPr eaLnBrk="1" hangingPunct="1">
                <a:spcBef>
                  <a:spcPct val="0"/>
                </a:spcBef>
              </a:pPr>
              <a:t>28</a:t>
            </a:fld>
            <a:endParaRPr lang="en-US" altLang="en-US">
              <a:latin typeface="Arial" panose="020B0604020202020204" pitchFamily="34" charset="0"/>
            </a:endParaRPr>
          </a:p>
        </p:txBody>
      </p:sp>
    </p:spTree>
    <p:extLst>
      <p:ext uri="{BB962C8B-B14F-4D97-AF65-F5344CB8AC3E}">
        <p14:creationId xmlns:p14="http://schemas.microsoft.com/office/powerpoint/2010/main" val="20233180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DCDA9EC3-32F8-4495-BA55-71484A2FC8A4}"/>
              </a:ext>
            </a:extLst>
          </p:cNvPr>
          <p:cNvSpPr>
            <a:spLocks noChangeArrowheads="1"/>
          </p:cNvSpPr>
          <p:nvPr/>
        </p:nvSpPr>
        <p:spPr bwMode="auto">
          <a:xfrm>
            <a:off x="812800" y="1219200"/>
            <a:ext cx="105664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8A592399-7DCC-40E6-A1ED-B1FB13C240C3}"/>
              </a:ext>
            </a:extLst>
          </p:cNvPr>
          <p:cNvSpPr>
            <a:spLocks noChangeShapeType="1"/>
          </p:cNvSpPr>
          <p:nvPr/>
        </p:nvSpPr>
        <p:spPr bwMode="auto">
          <a:xfrm>
            <a:off x="2641601" y="3962400"/>
            <a:ext cx="8682567"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86" name="Rectangle 2"/>
          <p:cNvSpPr>
            <a:spLocks noGrp="1" noChangeArrowheads="1"/>
          </p:cNvSpPr>
          <p:nvPr>
            <p:ph type="ctrTitle"/>
          </p:nvPr>
        </p:nvSpPr>
        <p:spPr>
          <a:xfrm>
            <a:off x="1219201" y="1524000"/>
            <a:ext cx="10164233" cy="1752600"/>
          </a:xfrm>
        </p:spPr>
        <p:txBody>
          <a:bodyPr/>
          <a:lstStyle>
            <a:lvl1pPr>
              <a:defRPr sz="5000"/>
            </a:lvl1pPr>
          </a:lstStyle>
          <a:p>
            <a:r>
              <a:rPr lang="en-US" altLang="en-US"/>
              <a:t>Click to edit Master title style</a:t>
            </a:r>
          </a:p>
        </p:txBody>
      </p:sp>
      <p:sp>
        <p:nvSpPr>
          <p:cNvPr id="41987" name="Rectangle 3"/>
          <p:cNvSpPr>
            <a:spLocks noGrp="1" noChangeArrowheads="1"/>
          </p:cNvSpPr>
          <p:nvPr>
            <p:ph type="subTitle" idx="1"/>
          </p:nvPr>
        </p:nvSpPr>
        <p:spPr>
          <a:xfrm>
            <a:off x="2641600" y="3962400"/>
            <a:ext cx="87376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a:extLst>
              <a:ext uri="{FF2B5EF4-FFF2-40B4-BE49-F238E27FC236}">
                <a16:creationId xmlns:a16="http://schemas.microsoft.com/office/drawing/2014/main" id="{A310BAD6-0CAA-40A1-AE44-A985E8FBAC80}"/>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F401AD94-52B3-4553-AECD-4C09F4EBE299}"/>
              </a:ext>
            </a:extLst>
          </p:cNvPr>
          <p:cNvSpPr>
            <a:spLocks noGrp="1" noChangeArrowheads="1"/>
          </p:cNvSpPr>
          <p:nvPr>
            <p:ph type="ftr" sz="quarter" idx="11"/>
          </p:nvPr>
        </p:nvSpPr>
        <p:spPr>
          <a:xfrm>
            <a:off x="4165600" y="6243638"/>
            <a:ext cx="38608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28372DDD-660B-4813-B0AA-B3790727BF10}"/>
              </a:ext>
            </a:extLst>
          </p:cNvPr>
          <p:cNvSpPr>
            <a:spLocks noGrp="1" noChangeArrowheads="1"/>
          </p:cNvSpPr>
          <p:nvPr>
            <p:ph type="sldNum" sz="quarter" idx="12"/>
          </p:nvPr>
        </p:nvSpPr>
        <p:spPr/>
        <p:txBody>
          <a:bodyPr/>
          <a:lstStyle>
            <a:lvl1pPr>
              <a:defRPr/>
            </a:lvl1pPr>
          </a:lstStyle>
          <a:p>
            <a:pPr>
              <a:defRPr/>
            </a:pPr>
            <a:fld id="{3A662798-7B56-4762-A172-94E46CD95939}" type="slidenum">
              <a:rPr lang="en-US" altLang="en-US"/>
              <a:pPr>
                <a:defRPr/>
              </a:pPr>
              <a:t>‹#›</a:t>
            </a:fld>
            <a:endParaRPr lang="en-US" altLang="en-US"/>
          </a:p>
        </p:txBody>
      </p:sp>
    </p:spTree>
    <p:extLst>
      <p:ext uri="{BB962C8B-B14F-4D97-AF65-F5344CB8AC3E}">
        <p14:creationId xmlns:p14="http://schemas.microsoft.com/office/powerpoint/2010/main" val="3945905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BF29F9A-EB0D-4C83-BA63-46790CD9060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8A78CB4-71C5-4304-A75B-EB951C38884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6635233-15A4-4ED2-8410-A7D4006D75FF}"/>
              </a:ext>
            </a:extLst>
          </p:cNvPr>
          <p:cNvSpPr>
            <a:spLocks noGrp="1" noChangeArrowheads="1"/>
          </p:cNvSpPr>
          <p:nvPr>
            <p:ph type="sldNum" sz="quarter" idx="12"/>
          </p:nvPr>
        </p:nvSpPr>
        <p:spPr>
          <a:ln/>
        </p:spPr>
        <p:txBody>
          <a:bodyPr/>
          <a:lstStyle>
            <a:lvl1pPr>
              <a:defRPr/>
            </a:lvl1pPr>
          </a:lstStyle>
          <a:p>
            <a:pPr>
              <a:defRPr/>
            </a:pPr>
            <a:fld id="{7ECC4F0E-8928-42A0-A242-B00C576060BB}" type="slidenum">
              <a:rPr lang="en-US" altLang="en-US"/>
              <a:pPr>
                <a:defRPr/>
              </a:pPr>
              <a:t>‹#›</a:t>
            </a:fld>
            <a:endParaRPr lang="en-US" altLang="en-US"/>
          </a:p>
        </p:txBody>
      </p:sp>
    </p:spTree>
    <p:extLst>
      <p:ext uri="{BB962C8B-B14F-4D97-AF65-F5344CB8AC3E}">
        <p14:creationId xmlns:p14="http://schemas.microsoft.com/office/powerpoint/2010/main" val="3841317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20EA127-7BEB-49D4-AB27-2EE4FA77304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BD1386F-FD0C-49BB-B832-D666FF832E0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93B0D43-C488-45E4-9EF5-F3C4BFE363DE}"/>
              </a:ext>
            </a:extLst>
          </p:cNvPr>
          <p:cNvSpPr>
            <a:spLocks noGrp="1" noChangeArrowheads="1"/>
          </p:cNvSpPr>
          <p:nvPr>
            <p:ph type="sldNum" sz="quarter" idx="12"/>
          </p:nvPr>
        </p:nvSpPr>
        <p:spPr>
          <a:ln/>
        </p:spPr>
        <p:txBody>
          <a:bodyPr/>
          <a:lstStyle>
            <a:lvl1pPr>
              <a:defRPr/>
            </a:lvl1pPr>
          </a:lstStyle>
          <a:p>
            <a:pPr>
              <a:defRPr/>
            </a:pPr>
            <a:fld id="{D8F21C35-9438-469A-9D4D-154DE3887F62}" type="slidenum">
              <a:rPr lang="en-US" altLang="en-US"/>
              <a:pPr>
                <a:defRPr/>
              </a:pPr>
              <a:t>‹#›</a:t>
            </a:fld>
            <a:endParaRPr lang="en-US" altLang="en-US"/>
          </a:p>
        </p:txBody>
      </p:sp>
    </p:spTree>
    <p:extLst>
      <p:ext uri="{BB962C8B-B14F-4D97-AF65-F5344CB8AC3E}">
        <p14:creationId xmlns:p14="http://schemas.microsoft.com/office/powerpoint/2010/main" val="105563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67A144B-E46C-4E2D-B8DC-4D1DD500A91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1D0F773-F9C1-4EE0-9383-FAD1DBAFA53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B9BBF9D-0604-4E8C-9A8F-E573E4FD209D}"/>
              </a:ext>
            </a:extLst>
          </p:cNvPr>
          <p:cNvSpPr>
            <a:spLocks noGrp="1" noChangeArrowheads="1"/>
          </p:cNvSpPr>
          <p:nvPr>
            <p:ph type="sldNum" sz="quarter" idx="12"/>
          </p:nvPr>
        </p:nvSpPr>
        <p:spPr>
          <a:ln/>
        </p:spPr>
        <p:txBody>
          <a:bodyPr/>
          <a:lstStyle>
            <a:lvl1pPr>
              <a:defRPr/>
            </a:lvl1pPr>
          </a:lstStyle>
          <a:p>
            <a:pPr>
              <a:defRPr/>
            </a:pPr>
            <a:fld id="{D51AFE61-8780-460E-8E64-48B712E88F9C}" type="slidenum">
              <a:rPr lang="en-US" altLang="en-US"/>
              <a:pPr>
                <a:defRPr/>
              </a:pPr>
              <a:t>‹#›</a:t>
            </a:fld>
            <a:endParaRPr lang="en-US" altLang="en-US"/>
          </a:p>
        </p:txBody>
      </p:sp>
    </p:spTree>
    <p:extLst>
      <p:ext uri="{BB962C8B-B14F-4D97-AF65-F5344CB8AC3E}">
        <p14:creationId xmlns:p14="http://schemas.microsoft.com/office/powerpoint/2010/main" val="4178672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BEB57C6-B190-4A4C-88D0-84038871127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BA909B7-3E59-40E7-9BD4-00848894133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0DA49B60-8DC9-421B-B9B0-B31A5EAD953E}"/>
              </a:ext>
            </a:extLst>
          </p:cNvPr>
          <p:cNvSpPr>
            <a:spLocks noGrp="1" noChangeArrowheads="1"/>
          </p:cNvSpPr>
          <p:nvPr>
            <p:ph type="sldNum" sz="quarter" idx="12"/>
          </p:nvPr>
        </p:nvSpPr>
        <p:spPr>
          <a:ln/>
        </p:spPr>
        <p:txBody>
          <a:bodyPr/>
          <a:lstStyle>
            <a:lvl1pPr>
              <a:defRPr/>
            </a:lvl1pPr>
          </a:lstStyle>
          <a:p>
            <a:pPr>
              <a:defRPr/>
            </a:pPr>
            <a:fld id="{C1E41A25-8047-4BAF-BE80-0D5C7F9B4DBA}" type="slidenum">
              <a:rPr lang="en-US" altLang="en-US"/>
              <a:pPr>
                <a:defRPr/>
              </a:pPr>
              <a:t>‹#›</a:t>
            </a:fld>
            <a:endParaRPr lang="en-US" altLang="en-US"/>
          </a:p>
        </p:txBody>
      </p:sp>
    </p:spTree>
    <p:extLst>
      <p:ext uri="{BB962C8B-B14F-4D97-AF65-F5344CB8AC3E}">
        <p14:creationId xmlns:p14="http://schemas.microsoft.com/office/powerpoint/2010/main" val="3204989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6EEF4B7-67FF-4358-8ED5-279C6835BD4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96D5C3A-D20C-4F1E-8C22-E016F29CEF5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F89FB1B3-6AD8-4A0A-B349-8F039384CBAC}"/>
              </a:ext>
            </a:extLst>
          </p:cNvPr>
          <p:cNvSpPr>
            <a:spLocks noGrp="1" noChangeArrowheads="1"/>
          </p:cNvSpPr>
          <p:nvPr>
            <p:ph type="sldNum" sz="quarter" idx="12"/>
          </p:nvPr>
        </p:nvSpPr>
        <p:spPr>
          <a:ln/>
        </p:spPr>
        <p:txBody>
          <a:bodyPr/>
          <a:lstStyle>
            <a:lvl1pPr>
              <a:defRPr/>
            </a:lvl1pPr>
          </a:lstStyle>
          <a:p>
            <a:pPr>
              <a:defRPr/>
            </a:pPr>
            <a:fld id="{72249FDB-D74F-4866-853C-48D48567B93A}" type="slidenum">
              <a:rPr lang="en-US" altLang="en-US"/>
              <a:pPr>
                <a:defRPr/>
              </a:pPr>
              <a:t>‹#›</a:t>
            </a:fld>
            <a:endParaRPr lang="en-US" altLang="en-US"/>
          </a:p>
        </p:txBody>
      </p:sp>
    </p:spTree>
    <p:extLst>
      <p:ext uri="{BB962C8B-B14F-4D97-AF65-F5344CB8AC3E}">
        <p14:creationId xmlns:p14="http://schemas.microsoft.com/office/powerpoint/2010/main" val="1280185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11FF680-4A8F-48EF-9212-27EDB8FE6F5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CB7BC7EB-927F-411E-B466-B0FA3D4433B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2B9199F3-8361-40AD-84B3-5F6B370E7823}"/>
              </a:ext>
            </a:extLst>
          </p:cNvPr>
          <p:cNvSpPr>
            <a:spLocks noGrp="1" noChangeArrowheads="1"/>
          </p:cNvSpPr>
          <p:nvPr>
            <p:ph type="sldNum" sz="quarter" idx="12"/>
          </p:nvPr>
        </p:nvSpPr>
        <p:spPr>
          <a:ln/>
        </p:spPr>
        <p:txBody>
          <a:bodyPr/>
          <a:lstStyle>
            <a:lvl1pPr>
              <a:defRPr/>
            </a:lvl1pPr>
          </a:lstStyle>
          <a:p>
            <a:pPr>
              <a:defRPr/>
            </a:pPr>
            <a:fld id="{36911692-9AF5-40E0-B5F9-36D67095012A}" type="slidenum">
              <a:rPr lang="en-US" altLang="en-US"/>
              <a:pPr>
                <a:defRPr/>
              </a:pPr>
              <a:t>‹#›</a:t>
            </a:fld>
            <a:endParaRPr lang="en-US" altLang="en-US"/>
          </a:p>
        </p:txBody>
      </p:sp>
    </p:spTree>
    <p:extLst>
      <p:ext uri="{BB962C8B-B14F-4D97-AF65-F5344CB8AC3E}">
        <p14:creationId xmlns:p14="http://schemas.microsoft.com/office/powerpoint/2010/main" val="272177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7C138CFF-0F0C-43E6-A783-9E911A31148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F88FE0C8-FD8E-4E88-9EED-FC6913C099D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161616B0-7FF5-4514-952A-BD94A48974BF}"/>
              </a:ext>
            </a:extLst>
          </p:cNvPr>
          <p:cNvSpPr>
            <a:spLocks noGrp="1" noChangeArrowheads="1"/>
          </p:cNvSpPr>
          <p:nvPr>
            <p:ph type="sldNum" sz="quarter" idx="12"/>
          </p:nvPr>
        </p:nvSpPr>
        <p:spPr>
          <a:ln/>
        </p:spPr>
        <p:txBody>
          <a:bodyPr/>
          <a:lstStyle>
            <a:lvl1pPr>
              <a:defRPr/>
            </a:lvl1pPr>
          </a:lstStyle>
          <a:p>
            <a:pPr>
              <a:defRPr/>
            </a:pPr>
            <a:fld id="{3F4ACB20-DE14-4968-ADB5-899C2B65918A}" type="slidenum">
              <a:rPr lang="en-US" altLang="en-US"/>
              <a:pPr>
                <a:defRPr/>
              </a:pPr>
              <a:t>‹#›</a:t>
            </a:fld>
            <a:endParaRPr lang="en-US" altLang="en-US"/>
          </a:p>
        </p:txBody>
      </p:sp>
    </p:spTree>
    <p:extLst>
      <p:ext uri="{BB962C8B-B14F-4D97-AF65-F5344CB8AC3E}">
        <p14:creationId xmlns:p14="http://schemas.microsoft.com/office/powerpoint/2010/main" val="1048289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D4522A2-2B6E-44F1-A498-A724ACB46DC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B2D1F2E4-1983-4BFE-9E60-BD807C5ECBD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6FD07D15-7B4A-4C7E-A4B2-977D0DB2FE34}"/>
              </a:ext>
            </a:extLst>
          </p:cNvPr>
          <p:cNvSpPr>
            <a:spLocks noGrp="1" noChangeArrowheads="1"/>
          </p:cNvSpPr>
          <p:nvPr>
            <p:ph type="sldNum" sz="quarter" idx="12"/>
          </p:nvPr>
        </p:nvSpPr>
        <p:spPr>
          <a:ln/>
        </p:spPr>
        <p:txBody>
          <a:bodyPr/>
          <a:lstStyle>
            <a:lvl1pPr>
              <a:defRPr/>
            </a:lvl1pPr>
          </a:lstStyle>
          <a:p>
            <a:pPr>
              <a:defRPr/>
            </a:pPr>
            <a:fld id="{215A53FD-BE34-4C14-91B3-D98496C391B9}" type="slidenum">
              <a:rPr lang="en-US" altLang="en-US"/>
              <a:pPr>
                <a:defRPr/>
              </a:pPr>
              <a:t>‹#›</a:t>
            </a:fld>
            <a:endParaRPr lang="en-US" altLang="en-US"/>
          </a:p>
        </p:txBody>
      </p:sp>
    </p:spTree>
    <p:extLst>
      <p:ext uri="{BB962C8B-B14F-4D97-AF65-F5344CB8AC3E}">
        <p14:creationId xmlns:p14="http://schemas.microsoft.com/office/powerpoint/2010/main" val="3175597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9F2EAB2-3446-4468-80C4-1CF48E6FEB1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6F41B4A-D02A-4329-83F2-C72E1F23F7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D47E3BB-E841-4C36-9430-1F7AEE082EE9}"/>
              </a:ext>
            </a:extLst>
          </p:cNvPr>
          <p:cNvSpPr>
            <a:spLocks noGrp="1" noChangeArrowheads="1"/>
          </p:cNvSpPr>
          <p:nvPr>
            <p:ph type="sldNum" sz="quarter" idx="12"/>
          </p:nvPr>
        </p:nvSpPr>
        <p:spPr>
          <a:ln/>
        </p:spPr>
        <p:txBody>
          <a:bodyPr/>
          <a:lstStyle>
            <a:lvl1pPr>
              <a:defRPr/>
            </a:lvl1pPr>
          </a:lstStyle>
          <a:p>
            <a:pPr>
              <a:defRPr/>
            </a:pPr>
            <a:fld id="{92694AE1-B5D5-46E7-9E92-9FC73DE5B1F9}" type="slidenum">
              <a:rPr lang="en-US" altLang="en-US"/>
              <a:pPr>
                <a:defRPr/>
              </a:pPr>
              <a:t>‹#›</a:t>
            </a:fld>
            <a:endParaRPr lang="en-US" altLang="en-US"/>
          </a:p>
        </p:txBody>
      </p:sp>
    </p:spTree>
    <p:extLst>
      <p:ext uri="{BB962C8B-B14F-4D97-AF65-F5344CB8AC3E}">
        <p14:creationId xmlns:p14="http://schemas.microsoft.com/office/powerpoint/2010/main" val="1346161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4DED409-07E0-46BB-904B-89C9D2893E9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67DF679-CE7B-48AF-8594-D8B7D70A9AB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07B1767-D114-47FF-9DC4-3FCE8519DECE}"/>
              </a:ext>
            </a:extLst>
          </p:cNvPr>
          <p:cNvSpPr>
            <a:spLocks noGrp="1" noChangeArrowheads="1"/>
          </p:cNvSpPr>
          <p:nvPr>
            <p:ph type="sldNum" sz="quarter" idx="12"/>
          </p:nvPr>
        </p:nvSpPr>
        <p:spPr>
          <a:ln/>
        </p:spPr>
        <p:txBody>
          <a:bodyPr/>
          <a:lstStyle>
            <a:lvl1pPr>
              <a:defRPr/>
            </a:lvl1pPr>
          </a:lstStyle>
          <a:p>
            <a:pPr>
              <a:defRPr/>
            </a:pPr>
            <a:fld id="{304D1A95-98A5-4E50-8CC0-26A9A69C34F8}" type="slidenum">
              <a:rPr lang="en-US" altLang="en-US"/>
              <a:pPr>
                <a:defRPr/>
              </a:pPr>
              <a:t>‹#›</a:t>
            </a:fld>
            <a:endParaRPr lang="en-US" altLang="en-US"/>
          </a:p>
        </p:txBody>
      </p:sp>
    </p:spTree>
    <p:extLst>
      <p:ext uri="{BB962C8B-B14F-4D97-AF65-F5344CB8AC3E}">
        <p14:creationId xmlns:p14="http://schemas.microsoft.com/office/powerpoint/2010/main" val="1156002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1D97469-2CE1-4A27-8765-56E6977C373A}"/>
              </a:ext>
            </a:extLst>
          </p:cNvPr>
          <p:cNvSpPr>
            <a:spLocks noGrp="1" noChangeArrowheads="1"/>
          </p:cNvSpPr>
          <p:nvPr>
            <p:ph type="title"/>
          </p:nvPr>
        </p:nvSpPr>
        <p:spPr bwMode="auto">
          <a:xfrm>
            <a:off x="609600" y="277814"/>
            <a:ext cx="109728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1D58CFB-9EEC-4FBB-B00B-210274E5BEDB}"/>
              </a:ext>
            </a:extLst>
          </p:cNvPr>
          <p:cNvSpPr>
            <a:spLocks noGrp="1" noChangeArrowheads="1"/>
          </p:cNvSpPr>
          <p:nvPr>
            <p:ph type="body" idx="1"/>
          </p:nvPr>
        </p:nvSpPr>
        <p:spPr bwMode="auto">
          <a:xfrm>
            <a:off x="609600" y="1600201"/>
            <a:ext cx="109728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0964" name="Rectangle 4">
            <a:extLst>
              <a:ext uri="{FF2B5EF4-FFF2-40B4-BE49-F238E27FC236}">
                <a16:creationId xmlns:a16="http://schemas.microsoft.com/office/drawing/2014/main" id="{CB078780-1C7D-45B0-9044-4599CAF2A831}"/>
              </a:ext>
            </a:extLst>
          </p:cNvPr>
          <p:cNvSpPr>
            <a:spLocks noGrp="1" noChangeArrowheads="1"/>
          </p:cNvSpPr>
          <p:nvPr>
            <p:ph type="dt" sz="half" idx="2"/>
          </p:nvPr>
        </p:nvSpPr>
        <p:spPr bwMode="auto">
          <a:xfrm>
            <a:off x="609600" y="6243638"/>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pPr>
              <a:defRPr/>
            </a:pPr>
            <a:endParaRPr lang="en-US" altLang="en-US"/>
          </a:p>
        </p:txBody>
      </p:sp>
      <p:sp>
        <p:nvSpPr>
          <p:cNvPr id="40965" name="Rectangle 5">
            <a:extLst>
              <a:ext uri="{FF2B5EF4-FFF2-40B4-BE49-F238E27FC236}">
                <a16:creationId xmlns:a16="http://schemas.microsoft.com/office/drawing/2014/main" id="{C7A9CD17-1602-4635-A2B5-8F623268F98C}"/>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a:defRPr/>
            </a:pPr>
            <a:endParaRPr lang="en-US" altLang="en-US"/>
          </a:p>
        </p:txBody>
      </p:sp>
      <p:sp>
        <p:nvSpPr>
          <p:cNvPr id="40966" name="Rectangle 6">
            <a:extLst>
              <a:ext uri="{FF2B5EF4-FFF2-40B4-BE49-F238E27FC236}">
                <a16:creationId xmlns:a16="http://schemas.microsoft.com/office/drawing/2014/main" id="{8DC01966-5668-4516-9B68-FBCC0383E684}"/>
              </a:ext>
            </a:extLst>
          </p:cNvPr>
          <p:cNvSpPr>
            <a:spLocks noGrp="1" noChangeArrowheads="1"/>
          </p:cNvSpPr>
          <p:nvPr>
            <p:ph type="sldNum" sz="quarter" idx="4"/>
          </p:nvPr>
        </p:nvSpPr>
        <p:spPr bwMode="auto">
          <a:xfrm>
            <a:off x="8737600" y="6243638"/>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8C7DFC41-51B3-4AAC-B9B9-8A5165C658CD}" type="slidenum">
              <a:rPr lang="en-US" altLang="en-US"/>
              <a:pPr>
                <a:defRPr/>
              </a:pPr>
              <a:t>‹#›</a:t>
            </a:fld>
            <a:endParaRPr lang="en-US" altLang="en-US"/>
          </a:p>
        </p:txBody>
      </p:sp>
      <p:sp>
        <p:nvSpPr>
          <p:cNvPr id="1031" name="Freeform 7">
            <a:extLst>
              <a:ext uri="{FF2B5EF4-FFF2-40B4-BE49-F238E27FC236}">
                <a16:creationId xmlns:a16="http://schemas.microsoft.com/office/drawing/2014/main" id="{7120117D-0F32-42E1-A716-FE6813A877B3}"/>
              </a:ext>
            </a:extLst>
          </p:cNvPr>
          <p:cNvSpPr>
            <a:spLocks noChangeArrowheads="1"/>
          </p:cNvSpPr>
          <p:nvPr/>
        </p:nvSpPr>
        <p:spPr bwMode="auto">
          <a:xfrm>
            <a:off x="508000" y="228600"/>
            <a:ext cx="109728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046" r:id="rId1"/>
    <p:sldLayoutId id="2147484036" r:id="rId2"/>
    <p:sldLayoutId id="2147484037" r:id="rId3"/>
    <p:sldLayoutId id="2147484038" r:id="rId4"/>
    <p:sldLayoutId id="2147484039" r:id="rId5"/>
    <p:sldLayoutId id="2147484040" r:id="rId6"/>
    <p:sldLayoutId id="2147484041" r:id="rId7"/>
    <p:sldLayoutId id="2147484042" r:id="rId8"/>
    <p:sldLayoutId id="2147484043" r:id="rId9"/>
    <p:sldLayoutId id="2147484044" r:id="rId10"/>
    <p:sldLayoutId id="2147484045"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4.jpe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4.jpeg"/><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1.jpe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B2F531C-D4E4-434D-91BE-C1087EF36262}"/>
              </a:ext>
            </a:extLst>
          </p:cNvPr>
          <p:cNvSpPr>
            <a:spLocks noGrp="1" noChangeArrowheads="1"/>
          </p:cNvSpPr>
          <p:nvPr>
            <p:ph type="ctrTitle"/>
          </p:nvPr>
        </p:nvSpPr>
        <p:spPr/>
        <p:txBody>
          <a:bodyPr/>
          <a:lstStyle/>
          <a:p>
            <a:pPr eaLnBrk="1" hangingPunct="1"/>
            <a:r>
              <a:rPr lang="en-US" altLang="en-US" dirty="0"/>
              <a:t>The Objective Intent Test</a:t>
            </a:r>
          </a:p>
        </p:txBody>
      </p:sp>
      <p:sp>
        <p:nvSpPr>
          <p:cNvPr id="4099" name="Rectangle 3">
            <a:extLst>
              <a:ext uri="{FF2B5EF4-FFF2-40B4-BE49-F238E27FC236}">
                <a16:creationId xmlns:a16="http://schemas.microsoft.com/office/drawing/2014/main" id="{C8FADFA6-2792-4A1D-BF22-64384BAC33E1}"/>
              </a:ext>
            </a:extLst>
          </p:cNvPr>
          <p:cNvSpPr>
            <a:spLocks noGrp="1" noChangeArrowheads="1"/>
          </p:cNvSpPr>
          <p:nvPr>
            <p:ph type="subTitle" idx="1"/>
          </p:nvPr>
        </p:nvSpPr>
        <p:spPr/>
        <p:txBody>
          <a:bodyPr/>
          <a:lstStyle/>
          <a:p>
            <a:pPr eaLnBrk="1" hangingPunct="1"/>
            <a:r>
              <a:rPr lang="en-US" altLang="en-US"/>
              <a:t>Richard Warner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CF7FC-8851-4F3A-9198-C68440EBB7BE}"/>
              </a:ext>
            </a:extLst>
          </p:cNvPr>
          <p:cNvSpPr>
            <a:spLocks noGrp="1"/>
          </p:cNvSpPr>
          <p:nvPr>
            <p:ph type="title"/>
          </p:nvPr>
        </p:nvSpPr>
        <p:spPr/>
        <p:txBody>
          <a:bodyPr/>
          <a:lstStyle/>
          <a:p>
            <a:r>
              <a:rPr lang="en-US" dirty="0"/>
              <a:t>The View Of A Reasonable Person</a:t>
            </a:r>
          </a:p>
        </p:txBody>
      </p:sp>
      <p:sp>
        <p:nvSpPr>
          <p:cNvPr id="3" name="Content Placeholder 2">
            <a:extLst>
              <a:ext uri="{FF2B5EF4-FFF2-40B4-BE49-F238E27FC236}">
                <a16:creationId xmlns:a16="http://schemas.microsoft.com/office/drawing/2014/main" id="{B2443777-4B80-4659-8D08-9DCD3E851C14}"/>
              </a:ext>
            </a:extLst>
          </p:cNvPr>
          <p:cNvSpPr>
            <a:spLocks noGrp="1"/>
          </p:cNvSpPr>
          <p:nvPr>
            <p:ph idx="1"/>
          </p:nvPr>
        </p:nvSpPr>
        <p:spPr/>
        <p:txBody>
          <a:bodyPr/>
          <a:lstStyle/>
          <a:p>
            <a:r>
              <a:rPr lang="en-US" sz="3600" dirty="0">
                <a:ea typeface="Times New Roman" panose="02020603050405020304" pitchFamily="18" charset="0"/>
                <a:cs typeface="Verdana" panose="020B0604030504040204" pitchFamily="34" charset="0"/>
              </a:rPr>
              <a:t>Would a reasonable person</a:t>
            </a:r>
            <a:r>
              <a:rPr lang="en-US" sz="3600" i="1" dirty="0">
                <a:ea typeface="Times New Roman" panose="02020603050405020304" pitchFamily="18" charset="0"/>
                <a:cs typeface="Verdana" panose="020B0604030504040204" pitchFamily="34" charset="0"/>
              </a:rPr>
              <a:t>, </a:t>
            </a:r>
            <a:r>
              <a:rPr lang="en-US" sz="3600" dirty="0">
                <a:ea typeface="Times New Roman" panose="02020603050405020304" pitchFamily="18" charset="0"/>
                <a:cs typeface="Verdana" panose="020B0604030504040204" pitchFamily="34" charset="0"/>
              </a:rPr>
              <a:t>in the circumstances</a:t>
            </a:r>
            <a:r>
              <a:rPr lang="en-US" sz="3600" i="1" dirty="0">
                <a:ea typeface="Times New Roman" panose="02020603050405020304" pitchFamily="18" charset="0"/>
                <a:cs typeface="Verdana" panose="020B0604030504040204" pitchFamily="34" charset="0"/>
              </a:rPr>
              <a:t>,</a:t>
            </a:r>
            <a:r>
              <a:rPr lang="en-US" sz="3600" dirty="0">
                <a:ea typeface="Times New Roman" panose="02020603050405020304" pitchFamily="18" charset="0"/>
                <a:cs typeface="Verdana" panose="020B0604030504040204" pitchFamily="34" charset="0"/>
              </a:rPr>
              <a:t> interpret the words </a:t>
            </a:r>
            <a:r>
              <a:rPr lang="en-US" sz="3600" dirty="0"/>
              <a:t>“</a:t>
            </a:r>
            <a:r>
              <a:rPr lang="en-US" sz="3600" dirty="0">
                <a:ea typeface="Times New Roman" panose="02020603050405020304" pitchFamily="18" charset="0"/>
                <a:cs typeface="Times New Roman" panose="02020603050405020304" pitchFamily="18" charset="0"/>
              </a:rPr>
              <a:t>Go ahead, you're all right. Get your men out, and don't let that worry you” as a promise of employment?</a:t>
            </a:r>
          </a:p>
          <a:p>
            <a:r>
              <a:rPr lang="en-US" sz="3200" dirty="0"/>
              <a:t>(a) Yes</a:t>
            </a:r>
          </a:p>
          <a:p>
            <a:r>
              <a:rPr lang="en-US" sz="3200" dirty="0"/>
              <a:t>(b) No</a:t>
            </a:r>
          </a:p>
          <a:p>
            <a:endParaRPr lang="en-US" dirty="0"/>
          </a:p>
        </p:txBody>
      </p:sp>
    </p:spTree>
    <p:extLst>
      <p:ext uri="{BB962C8B-B14F-4D97-AF65-F5344CB8AC3E}">
        <p14:creationId xmlns:p14="http://schemas.microsoft.com/office/powerpoint/2010/main" val="2581545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83F6ED87-93C6-4C5A-BDBE-5E207B704F10}"/>
              </a:ext>
            </a:extLst>
          </p:cNvPr>
          <p:cNvSpPr>
            <a:spLocks noGrp="1"/>
          </p:cNvSpPr>
          <p:nvPr>
            <p:ph type="title"/>
          </p:nvPr>
        </p:nvSpPr>
        <p:spPr/>
        <p:txBody>
          <a:bodyPr/>
          <a:lstStyle/>
          <a:p>
            <a:r>
              <a:rPr lang="en-US" altLang="en-US" dirty="0"/>
              <a:t>The Reasonable Person</a:t>
            </a:r>
          </a:p>
        </p:txBody>
      </p:sp>
      <p:sp>
        <p:nvSpPr>
          <p:cNvPr id="13315" name="Rectangle 3">
            <a:extLst>
              <a:ext uri="{FF2B5EF4-FFF2-40B4-BE49-F238E27FC236}">
                <a16:creationId xmlns:a16="http://schemas.microsoft.com/office/drawing/2014/main" id="{829F9334-6BE1-467D-94E6-2BE691F62B7A}"/>
              </a:ext>
            </a:extLst>
          </p:cNvPr>
          <p:cNvSpPr>
            <a:spLocks noChangeArrowheads="1"/>
          </p:cNvSpPr>
          <p:nvPr/>
        </p:nvSpPr>
        <p:spPr bwMode="auto">
          <a:xfrm>
            <a:off x="4295508" y="2015075"/>
            <a:ext cx="180049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“Go ahead . . .” </a:t>
            </a:r>
          </a:p>
        </p:txBody>
      </p:sp>
      <p:sp>
        <p:nvSpPr>
          <p:cNvPr id="5" name="Oval Callout 4">
            <a:extLst>
              <a:ext uri="{FF2B5EF4-FFF2-40B4-BE49-F238E27FC236}">
                <a16:creationId xmlns:a16="http://schemas.microsoft.com/office/drawing/2014/main" id="{7EFF93A5-3492-4D39-AE55-8B88B5A82334}"/>
              </a:ext>
            </a:extLst>
          </p:cNvPr>
          <p:cNvSpPr/>
          <p:nvPr/>
        </p:nvSpPr>
        <p:spPr>
          <a:xfrm>
            <a:off x="4168775" y="1752600"/>
            <a:ext cx="1917700" cy="990600"/>
          </a:xfrm>
          <a:prstGeom prst="wedgeEllipseCallout">
            <a:avLst>
              <a:gd name="adj1" fmla="val -57283"/>
              <a:gd name="adj2" fmla="val 26416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3317" name="Content Placeholder 3">
            <a:extLst>
              <a:ext uri="{FF2B5EF4-FFF2-40B4-BE49-F238E27FC236}">
                <a16:creationId xmlns:a16="http://schemas.microsoft.com/office/drawing/2014/main" id="{2C2BB18B-BBFD-4C2F-B870-5431654F112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25689" y="2319338"/>
            <a:ext cx="1843087" cy="200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Oval 6">
            <a:extLst>
              <a:ext uri="{FF2B5EF4-FFF2-40B4-BE49-F238E27FC236}">
                <a16:creationId xmlns:a16="http://schemas.microsoft.com/office/drawing/2014/main" id="{9D53D324-8FA2-447D-8546-8A87A86F15E7}"/>
              </a:ext>
            </a:extLst>
          </p:cNvPr>
          <p:cNvSpPr/>
          <p:nvPr/>
        </p:nvSpPr>
        <p:spPr>
          <a:xfrm>
            <a:off x="2416175" y="4724400"/>
            <a:ext cx="1752600" cy="1600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8" name="Oval 7">
            <a:extLst>
              <a:ext uri="{FF2B5EF4-FFF2-40B4-BE49-F238E27FC236}">
                <a16:creationId xmlns:a16="http://schemas.microsoft.com/office/drawing/2014/main" id="{6E16DA4A-59C8-46D7-81AE-D4FCB5B7095F}"/>
              </a:ext>
            </a:extLst>
          </p:cNvPr>
          <p:cNvSpPr/>
          <p:nvPr/>
        </p:nvSpPr>
        <p:spPr>
          <a:xfrm>
            <a:off x="2832100"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Oval 8">
            <a:extLst>
              <a:ext uri="{FF2B5EF4-FFF2-40B4-BE49-F238E27FC236}">
                <a16:creationId xmlns:a16="http://schemas.microsoft.com/office/drawing/2014/main" id="{0F6F2EBE-16DC-4B6E-B234-99BB3CE8AC41}"/>
              </a:ext>
            </a:extLst>
          </p:cNvPr>
          <p:cNvSpPr/>
          <p:nvPr/>
        </p:nvSpPr>
        <p:spPr>
          <a:xfrm>
            <a:off x="355917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Oval 9">
            <a:extLst>
              <a:ext uri="{FF2B5EF4-FFF2-40B4-BE49-F238E27FC236}">
                <a16:creationId xmlns:a16="http://schemas.microsoft.com/office/drawing/2014/main" id="{D4B3A283-95A6-4F06-9DBD-7726B5772556}"/>
              </a:ext>
            </a:extLst>
          </p:cNvPr>
          <p:cNvSpPr/>
          <p:nvPr/>
        </p:nvSpPr>
        <p:spPr>
          <a:xfrm>
            <a:off x="3086100" y="5816600"/>
            <a:ext cx="363538" cy="1143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Rectangle 10">
            <a:extLst>
              <a:ext uri="{FF2B5EF4-FFF2-40B4-BE49-F238E27FC236}">
                <a16:creationId xmlns:a16="http://schemas.microsoft.com/office/drawing/2014/main" id="{3B474965-DC70-47F1-BF1F-341D5FFBFAB3}"/>
              </a:ext>
            </a:extLst>
          </p:cNvPr>
          <p:cNvSpPr/>
          <p:nvPr/>
        </p:nvSpPr>
        <p:spPr>
          <a:xfrm>
            <a:off x="5335588" y="4800600"/>
            <a:ext cx="1752600" cy="1447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12" name="Oval 11">
            <a:extLst>
              <a:ext uri="{FF2B5EF4-FFF2-40B4-BE49-F238E27FC236}">
                <a16:creationId xmlns:a16="http://schemas.microsoft.com/office/drawing/2014/main" id="{F711187C-EB80-4F50-B0C5-A8A6AE803DA4}"/>
              </a:ext>
            </a:extLst>
          </p:cNvPr>
          <p:cNvSpPr/>
          <p:nvPr/>
        </p:nvSpPr>
        <p:spPr>
          <a:xfrm>
            <a:off x="566102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Oval 12">
            <a:extLst>
              <a:ext uri="{FF2B5EF4-FFF2-40B4-BE49-F238E27FC236}">
                <a16:creationId xmlns:a16="http://schemas.microsoft.com/office/drawing/2014/main" id="{50490EE0-08A5-40FC-9FA4-A6DA0A9688CC}"/>
              </a:ext>
            </a:extLst>
          </p:cNvPr>
          <p:cNvSpPr/>
          <p:nvPr/>
        </p:nvSpPr>
        <p:spPr>
          <a:xfrm>
            <a:off x="637222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Oval 13">
            <a:extLst>
              <a:ext uri="{FF2B5EF4-FFF2-40B4-BE49-F238E27FC236}">
                <a16:creationId xmlns:a16="http://schemas.microsoft.com/office/drawing/2014/main" id="{E4779319-6C21-48BC-9A22-BB85F49450A2}"/>
              </a:ext>
            </a:extLst>
          </p:cNvPr>
          <p:cNvSpPr/>
          <p:nvPr/>
        </p:nvSpPr>
        <p:spPr>
          <a:xfrm>
            <a:off x="6070600" y="5765800"/>
            <a:ext cx="273050" cy="9048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326" name="TextBox 15">
            <a:extLst>
              <a:ext uri="{FF2B5EF4-FFF2-40B4-BE49-F238E27FC236}">
                <a16:creationId xmlns:a16="http://schemas.microsoft.com/office/drawing/2014/main" id="{F04EC08B-A0D4-4867-9AFA-7A0D1DE9D9F0}"/>
              </a:ext>
            </a:extLst>
          </p:cNvPr>
          <p:cNvSpPr txBox="1">
            <a:spLocks noChangeArrowheads="1"/>
          </p:cNvSpPr>
          <p:nvPr/>
        </p:nvSpPr>
        <p:spPr bwMode="auto">
          <a:xfrm>
            <a:off x="2663825" y="2854326"/>
            <a:ext cx="12573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No promise</a:t>
            </a:r>
          </a:p>
        </p:txBody>
      </p:sp>
      <p:pic>
        <p:nvPicPr>
          <p:cNvPr id="13327" name="Picture 2" descr="http://blogs.technet.com/resized-image.ashx/__size/550x0/__key/communityserver-blogs-components-weblogfiles/00-00-00-91-10/2018.StickFigure_5F00_Robe.png">
            <a:extLst>
              <a:ext uri="{FF2B5EF4-FFF2-40B4-BE49-F238E27FC236}">
                <a16:creationId xmlns:a16="http://schemas.microsoft.com/office/drawing/2014/main" id="{74808F6C-81E5-4B44-859E-7DEAE5E32DE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59713" y="2705100"/>
            <a:ext cx="28194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8" name="Content Placeholder 3">
            <a:extLst>
              <a:ext uri="{FF2B5EF4-FFF2-40B4-BE49-F238E27FC236}">
                <a16:creationId xmlns:a16="http://schemas.microsoft.com/office/drawing/2014/main" id="{A5E9E2FE-8A2E-49B1-9C84-AAE5A38E50F4}"/>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078857" y="1081501"/>
            <a:ext cx="3224212" cy="189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9" name="Content Placeholder 3">
            <a:extLst>
              <a:ext uri="{FF2B5EF4-FFF2-40B4-BE49-F238E27FC236}">
                <a16:creationId xmlns:a16="http://schemas.microsoft.com/office/drawing/2014/main" id="{8F528292-F3DC-4A55-9ECD-88816713D3FE}"/>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086475" y="2435226"/>
            <a:ext cx="1739900" cy="1897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30" name="TextBox 16">
            <a:extLst>
              <a:ext uri="{FF2B5EF4-FFF2-40B4-BE49-F238E27FC236}">
                <a16:creationId xmlns:a16="http://schemas.microsoft.com/office/drawing/2014/main" id="{E0CFFA14-E211-4757-AE91-48323BCEB130}"/>
              </a:ext>
            </a:extLst>
          </p:cNvPr>
          <p:cNvSpPr txBox="1">
            <a:spLocks noChangeArrowheads="1"/>
          </p:cNvSpPr>
          <p:nvPr/>
        </p:nvSpPr>
        <p:spPr bwMode="auto">
          <a:xfrm>
            <a:off x="6372226" y="2854325"/>
            <a:ext cx="113982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Promise</a:t>
            </a:r>
          </a:p>
        </p:txBody>
      </p:sp>
      <p:sp>
        <p:nvSpPr>
          <p:cNvPr id="13331" name="TextBox 21">
            <a:extLst>
              <a:ext uri="{FF2B5EF4-FFF2-40B4-BE49-F238E27FC236}">
                <a16:creationId xmlns:a16="http://schemas.microsoft.com/office/drawing/2014/main" id="{1CE9E34B-89B0-42C8-871A-49D9A9AAA94D}"/>
              </a:ext>
            </a:extLst>
          </p:cNvPr>
          <p:cNvSpPr txBox="1">
            <a:spLocks noChangeArrowheads="1"/>
          </p:cNvSpPr>
          <p:nvPr/>
        </p:nvSpPr>
        <p:spPr bwMode="auto">
          <a:xfrm>
            <a:off x="8307388" y="1541296"/>
            <a:ext cx="228282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Promise</a:t>
            </a:r>
          </a:p>
        </p:txBody>
      </p:sp>
      <p:sp>
        <p:nvSpPr>
          <p:cNvPr id="21" name="Line Callout 1 20">
            <a:extLst>
              <a:ext uri="{FF2B5EF4-FFF2-40B4-BE49-F238E27FC236}">
                <a16:creationId xmlns:a16="http://schemas.microsoft.com/office/drawing/2014/main" id="{09891A08-5DDF-484C-9DB0-E35821C91678}"/>
              </a:ext>
            </a:extLst>
          </p:cNvPr>
          <p:cNvSpPr/>
          <p:nvPr/>
        </p:nvSpPr>
        <p:spPr>
          <a:xfrm>
            <a:off x="7989888" y="5276851"/>
            <a:ext cx="1611312" cy="1196975"/>
          </a:xfrm>
          <a:prstGeom prst="borderCallout1">
            <a:avLst>
              <a:gd name="adj1" fmla="val 18750"/>
              <a:gd name="adj2" fmla="val -8333"/>
              <a:gd name="adj3" fmla="val -88265"/>
              <a:gd name="adj4" fmla="val 94404"/>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333" name="TextBox 23">
            <a:extLst>
              <a:ext uri="{FF2B5EF4-FFF2-40B4-BE49-F238E27FC236}">
                <a16:creationId xmlns:a16="http://schemas.microsoft.com/office/drawing/2014/main" id="{AB56CD5E-B084-4241-9024-5C0F428BC910}"/>
              </a:ext>
            </a:extLst>
          </p:cNvPr>
          <p:cNvSpPr txBox="1">
            <a:spLocks noChangeArrowheads="1"/>
          </p:cNvSpPr>
          <p:nvPr/>
        </p:nvSpPr>
        <p:spPr bwMode="auto">
          <a:xfrm>
            <a:off x="8129588" y="5486401"/>
            <a:ext cx="131921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a:t>The reasonable person.</a:t>
            </a:r>
          </a:p>
        </p:txBody>
      </p:sp>
      <p:sp>
        <p:nvSpPr>
          <p:cNvPr id="23" name="Oval 22">
            <a:extLst>
              <a:ext uri="{FF2B5EF4-FFF2-40B4-BE49-F238E27FC236}">
                <a16:creationId xmlns:a16="http://schemas.microsoft.com/office/drawing/2014/main" id="{E257B870-2836-49D2-A719-BE90519753B3}"/>
              </a:ext>
            </a:extLst>
          </p:cNvPr>
          <p:cNvSpPr/>
          <p:nvPr/>
        </p:nvSpPr>
        <p:spPr>
          <a:xfrm>
            <a:off x="9486900" y="3117850"/>
            <a:ext cx="114300" cy="1333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 name="Freeform 23">
            <a:extLst>
              <a:ext uri="{FF2B5EF4-FFF2-40B4-BE49-F238E27FC236}">
                <a16:creationId xmlns:a16="http://schemas.microsoft.com/office/drawing/2014/main" id="{8571E66F-C402-4E55-8EFE-94D5D222DEC5}"/>
              </a:ext>
            </a:extLst>
          </p:cNvPr>
          <p:cNvSpPr/>
          <p:nvPr/>
        </p:nvSpPr>
        <p:spPr>
          <a:xfrm>
            <a:off x="9518651" y="3422651"/>
            <a:ext cx="138113" cy="111125"/>
          </a:xfrm>
          <a:custGeom>
            <a:avLst/>
            <a:gdLst>
              <a:gd name="connsiteX0" fmla="*/ 0 w 138545"/>
              <a:gd name="connsiteY0" fmla="*/ 83127 h 111213"/>
              <a:gd name="connsiteX1" fmla="*/ 69272 w 138545"/>
              <a:gd name="connsiteY1" fmla="*/ 110836 h 111213"/>
              <a:gd name="connsiteX2" fmla="*/ 96982 w 138545"/>
              <a:gd name="connsiteY2" fmla="*/ 69272 h 111213"/>
              <a:gd name="connsiteX3" fmla="*/ 138545 w 138545"/>
              <a:gd name="connsiteY3" fmla="*/ 0 h 111213"/>
            </a:gdLst>
            <a:ahLst/>
            <a:cxnLst>
              <a:cxn ang="0">
                <a:pos x="connsiteX0" y="connsiteY0"/>
              </a:cxn>
              <a:cxn ang="0">
                <a:pos x="connsiteX1" y="connsiteY1"/>
              </a:cxn>
              <a:cxn ang="0">
                <a:pos x="connsiteX2" y="connsiteY2"/>
              </a:cxn>
              <a:cxn ang="0">
                <a:pos x="connsiteX3" y="connsiteY3"/>
              </a:cxn>
            </a:cxnLst>
            <a:rect l="l" t="t" r="r" b="b"/>
            <a:pathLst>
              <a:path w="138545" h="111213">
                <a:moveTo>
                  <a:pt x="0" y="83127"/>
                </a:moveTo>
                <a:cubicBezTo>
                  <a:pt x="23091" y="92363"/>
                  <a:pt x="44653" y="114353"/>
                  <a:pt x="69272" y="110836"/>
                </a:cubicBezTo>
                <a:cubicBezTo>
                  <a:pt x="85756" y="108481"/>
                  <a:pt x="89535" y="84165"/>
                  <a:pt x="96982" y="69272"/>
                </a:cubicBezTo>
                <a:cubicBezTo>
                  <a:pt x="132953" y="-2670"/>
                  <a:pt x="84422" y="54123"/>
                  <a:pt x="138545" y="0"/>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extBox 15">
            <a:extLst>
              <a:ext uri="{FF2B5EF4-FFF2-40B4-BE49-F238E27FC236}">
                <a16:creationId xmlns:a16="http://schemas.microsoft.com/office/drawing/2014/main" id="{E7BB3028-BE3E-4E32-84E2-6F42ACDDD4AF}"/>
              </a:ext>
            </a:extLst>
          </p:cNvPr>
          <p:cNvSpPr txBox="1">
            <a:spLocks noChangeArrowheads="1"/>
          </p:cNvSpPr>
          <p:nvPr/>
        </p:nvSpPr>
        <p:spPr bwMode="auto">
          <a:xfrm>
            <a:off x="5869181" y="6350037"/>
            <a:ext cx="12573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Embry</a:t>
            </a:r>
          </a:p>
        </p:txBody>
      </p:sp>
      <p:sp>
        <p:nvSpPr>
          <p:cNvPr id="3" name="TextBox 15">
            <a:extLst>
              <a:ext uri="{FF2B5EF4-FFF2-40B4-BE49-F238E27FC236}">
                <a16:creationId xmlns:a16="http://schemas.microsoft.com/office/drawing/2014/main" id="{46640F05-803C-485C-8128-4614459D31F3}"/>
              </a:ext>
            </a:extLst>
          </p:cNvPr>
          <p:cNvSpPr txBox="1">
            <a:spLocks noChangeArrowheads="1"/>
          </p:cNvSpPr>
          <p:nvPr/>
        </p:nvSpPr>
        <p:spPr bwMode="auto">
          <a:xfrm>
            <a:off x="2618581" y="6420466"/>
            <a:ext cx="12573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McKittrick</a:t>
            </a:r>
          </a:p>
        </p:txBody>
      </p:sp>
    </p:spTree>
    <p:extLst>
      <p:ext uri="{BB962C8B-B14F-4D97-AF65-F5344CB8AC3E}">
        <p14:creationId xmlns:p14="http://schemas.microsoft.com/office/powerpoint/2010/main" val="12270868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C18CC-C7DB-402A-BED1-9BDD6EBBC4E1}"/>
              </a:ext>
            </a:extLst>
          </p:cNvPr>
          <p:cNvSpPr>
            <a:spLocks noGrp="1"/>
          </p:cNvSpPr>
          <p:nvPr>
            <p:ph type="title"/>
          </p:nvPr>
        </p:nvSpPr>
        <p:spPr/>
        <p:txBody>
          <a:bodyPr/>
          <a:lstStyle/>
          <a:p>
            <a:r>
              <a:rPr lang="en-US" dirty="0"/>
              <a:t>The Rule</a:t>
            </a:r>
          </a:p>
        </p:txBody>
      </p:sp>
      <p:sp>
        <p:nvSpPr>
          <p:cNvPr id="3" name="Content Placeholder 2">
            <a:extLst>
              <a:ext uri="{FF2B5EF4-FFF2-40B4-BE49-F238E27FC236}">
                <a16:creationId xmlns:a16="http://schemas.microsoft.com/office/drawing/2014/main" id="{4C074954-8A47-41EC-AEB3-2DDC0C745F98}"/>
              </a:ext>
            </a:extLst>
          </p:cNvPr>
          <p:cNvSpPr>
            <a:spLocks noGrp="1"/>
          </p:cNvSpPr>
          <p:nvPr>
            <p:ph idx="1"/>
          </p:nvPr>
        </p:nvSpPr>
        <p:spPr/>
        <p:txBody>
          <a:bodyPr/>
          <a:lstStyle/>
          <a:p>
            <a:r>
              <a:rPr lang="en-US" sz="2800" i="1" dirty="0">
                <a:ea typeface="Times New Roman" panose="02020603050405020304" pitchFamily="18" charset="0"/>
                <a:cs typeface="Verdana" panose="020B0604030504040204" pitchFamily="34" charset="0"/>
              </a:rPr>
              <a:t>The objective intent test</a:t>
            </a:r>
            <a:r>
              <a:rPr lang="en-US" sz="2800" dirty="0">
                <a:ea typeface="Times New Roman" panose="02020603050405020304" pitchFamily="18" charset="0"/>
                <a:cs typeface="Verdana" panose="020B0604030504040204" pitchFamily="34" charset="0"/>
              </a:rPr>
              <a:t>:  if a reasonable person would</a:t>
            </a:r>
            <a:r>
              <a:rPr lang="en-US" sz="2800" i="1" dirty="0">
                <a:ea typeface="Times New Roman" panose="02020603050405020304" pitchFamily="18" charset="0"/>
                <a:cs typeface="Verdana" panose="020B0604030504040204" pitchFamily="34" charset="0"/>
              </a:rPr>
              <a:t>, </a:t>
            </a:r>
            <a:r>
              <a:rPr lang="en-US" sz="2800" dirty="0">
                <a:ea typeface="Times New Roman" panose="02020603050405020304" pitchFamily="18" charset="0"/>
                <a:cs typeface="Verdana" panose="020B0604030504040204" pitchFamily="34" charset="0"/>
              </a:rPr>
              <a:t>in the circumstances</a:t>
            </a:r>
            <a:r>
              <a:rPr lang="en-US" sz="2800" i="1" dirty="0">
                <a:ea typeface="Times New Roman" panose="02020603050405020304" pitchFamily="18" charset="0"/>
                <a:cs typeface="Verdana" panose="020B0604030504040204" pitchFamily="34" charset="0"/>
              </a:rPr>
              <a:t>,</a:t>
            </a:r>
            <a:r>
              <a:rPr lang="en-US" sz="2800" dirty="0">
                <a:ea typeface="Times New Roman" panose="02020603050405020304" pitchFamily="18" charset="0"/>
                <a:cs typeface="Verdana" panose="020B0604030504040204" pitchFamily="34" charset="0"/>
              </a:rPr>
              <a:t> interpret the words and actions as promise to do X, the words and actions are a promise to do X. </a:t>
            </a:r>
            <a:r>
              <a:rPr lang="en-US" sz="2800" b="1" dirty="0">
                <a:ea typeface="Times New Roman" panose="02020603050405020304" pitchFamily="18" charset="0"/>
                <a:cs typeface="Verdana" panose="020B0604030504040204" pitchFamily="34" charset="0"/>
              </a:rPr>
              <a:t> </a:t>
            </a:r>
          </a:p>
          <a:p>
            <a:endParaRPr lang="en-US" dirty="0"/>
          </a:p>
        </p:txBody>
      </p:sp>
    </p:spTree>
    <p:extLst>
      <p:ext uri="{BB962C8B-B14F-4D97-AF65-F5344CB8AC3E}">
        <p14:creationId xmlns:p14="http://schemas.microsoft.com/office/powerpoint/2010/main" val="14800924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C7C1C-EF8F-4BC5-98CF-720D6EF0E256}"/>
              </a:ext>
            </a:extLst>
          </p:cNvPr>
          <p:cNvSpPr>
            <a:spLocks noGrp="1"/>
          </p:cNvSpPr>
          <p:nvPr>
            <p:ph type="title"/>
          </p:nvPr>
        </p:nvSpPr>
        <p:spPr/>
        <p:txBody>
          <a:bodyPr/>
          <a:lstStyle/>
          <a:p>
            <a:r>
              <a:rPr lang="en-US" dirty="0"/>
              <a:t>Possible?</a:t>
            </a:r>
          </a:p>
        </p:txBody>
      </p:sp>
      <p:sp>
        <p:nvSpPr>
          <p:cNvPr id="3" name="Content Placeholder 2">
            <a:extLst>
              <a:ext uri="{FF2B5EF4-FFF2-40B4-BE49-F238E27FC236}">
                <a16:creationId xmlns:a16="http://schemas.microsoft.com/office/drawing/2014/main" id="{DA0A059B-D7AD-4213-8FDA-B5F67FAD6B25}"/>
              </a:ext>
            </a:extLst>
          </p:cNvPr>
          <p:cNvSpPr>
            <a:spLocks noGrp="1"/>
          </p:cNvSpPr>
          <p:nvPr>
            <p:ph idx="1"/>
          </p:nvPr>
        </p:nvSpPr>
        <p:spPr>
          <a:xfrm>
            <a:off x="533400" y="1219200"/>
            <a:ext cx="11201400" cy="5486400"/>
          </a:xfrm>
        </p:spPr>
        <p:txBody>
          <a:bodyPr/>
          <a:lstStyle/>
          <a:p>
            <a:r>
              <a:rPr lang="en-US" sz="3200" dirty="0"/>
              <a:t>Imagine McKittrick is preoccupied with work. When Embry asks him about his future employment, Embry says—</a:t>
            </a:r>
            <a:r>
              <a:rPr lang="en-US" sz="3200" b="1" i="1" dirty="0"/>
              <a:t>without thinking about it</a:t>
            </a:r>
            <a:r>
              <a:rPr lang="en-US" sz="3200" dirty="0"/>
              <a:t>–</a:t>
            </a:r>
            <a:r>
              <a:rPr lang="en-US" sz="3200" dirty="0">
                <a:cs typeface="Times New Roman" panose="02020603050405020304" pitchFamily="18" charset="0"/>
              </a:rPr>
              <a:t>“</a:t>
            </a:r>
            <a:r>
              <a:rPr lang="en-US" sz="3200" dirty="0">
                <a:ea typeface="Times New Roman" panose="02020603050405020304" pitchFamily="18" charset="0"/>
                <a:cs typeface="Times New Roman" panose="02020603050405020304" pitchFamily="18" charset="0"/>
              </a:rPr>
              <a:t>Go ahead, you're all right. Get your men out, and don't let that worry you." </a:t>
            </a:r>
          </a:p>
          <a:p>
            <a:r>
              <a:rPr lang="en-US" sz="3200">
                <a:cs typeface="Times New Roman" panose="02020603050405020304" pitchFamily="18" charset="0"/>
              </a:rPr>
              <a:t>McKittrick </a:t>
            </a:r>
            <a:r>
              <a:rPr lang="en-US" sz="3200" dirty="0">
                <a:cs typeface="Times New Roman" panose="02020603050405020304" pitchFamily="18" charset="0"/>
              </a:rPr>
              <a:t>says he </a:t>
            </a:r>
            <a:r>
              <a:rPr lang="en-US" sz="3200" i="1" dirty="0">
                <a:cs typeface="Times New Roman" panose="02020603050405020304" pitchFamily="18" charset="0"/>
              </a:rPr>
              <a:t>just meant</a:t>
            </a:r>
            <a:r>
              <a:rPr lang="en-US" sz="3200" dirty="0">
                <a:cs typeface="Times New Roman" panose="02020603050405020304" pitchFamily="18" charset="0"/>
              </a:rPr>
              <a:t> </a:t>
            </a:r>
            <a:r>
              <a:rPr lang="en-US" sz="3200" dirty="0"/>
              <a:t>–</a:t>
            </a:r>
            <a:r>
              <a:rPr lang="en-US" sz="3200" dirty="0">
                <a:cs typeface="Times New Roman" panose="02020603050405020304" pitchFamily="18" charset="0"/>
              </a:rPr>
              <a:t>“</a:t>
            </a:r>
            <a:r>
              <a:rPr lang="en-US" sz="3200" dirty="0">
                <a:ea typeface="Times New Roman" panose="02020603050405020304" pitchFamily="18" charset="0"/>
                <a:cs typeface="Times New Roman" panose="02020603050405020304" pitchFamily="18" charset="0"/>
              </a:rPr>
              <a:t>Go ahead, you're all right. Get your men out, and don't let that worry you." </a:t>
            </a:r>
          </a:p>
          <a:p>
            <a:r>
              <a:rPr lang="en-US" sz="3200" dirty="0">
                <a:ea typeface="Times New Roman" panose="02020603050405020304" pitchFamily="18" charset="0"/>
                <a:cs typeface="Times New Roman" panose="02020603050405020304" pitchFamily="18" charset="0"/>
              </a:rPr>
              <a:t>Is it possible that he could be right? Right in terms of ordinary life, </a:t>
            </a:r>
            <a:r>
              <a:rPr lang="en-US" sz="3200" b="1" dirty="0">
                <a:ea typeface="Times New Roman" panose="02020603050405020304" pitchFamily="18" charset="0"/>
                <a:cs typeface="Times New Roman" panose="02020603050405020304" pitchFamily="18" charset="0"/>
              </a:rPr>
              <a:t>not in terms of the objective intent test</a:t>
            </a:r>
            <a:r>
              <a:rPr lang="en-US" sz="3200" dirty="0">
                <a:ea typeface="Times New Roman" panose="02020603050405020304" pitchFamily="18" charset="0"/>
                <a:cs typeface="Times New Roman" panose="02020603050405020304" pitchFamily="18" charset="0"/>
              </a:rPr>
              <a:t>.</a:t>
            </a:r>
          </a:p>
          <a:p>
            <a:pPr marL="0" indent="0">
              <a:buNone/>
            </a:pPr>
            <a:r>
              <a:rPr lang="en-US" dirty="0"/>
              <a:t>(a) Yes</a:t>
            </a:r>
          </a:p>
          <a:p>
            <a:pPr marL="0" indent="0">
              <a:buNone/>
            </a:pPr>
            <a:r>
              <a:rPr lang="en-US" dirty="0"/>
              <a:t>(b) No</a:t>
            </a:r>
          </a:p>
        </p:txBody>
      </p:sp>
    </p:spTree>
    <p:extLst>
      <p:ext uri="{BB962C8B-B14F-4D97-AF65-F5344CB8AC3E}">
        <p14:creationId xmlns:p14="http://schemas.microsoft.com/office/powerpoint/2010/main" val="36708297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F3C76-0637-4CB8-A392-6C8BA6E71A42}"/>
              </a:ext>
            </a:extLst>
          </p:cNvPr>
          <p:cNvSpPr>
            <a:spLocks noGrp="1"/>
          </p:cNvSpPr>
          <p:nvPr>
            <p:ph type="title"/>
          </p:nvPr>
        </p:nvSpPr>
        <p:spPr/>
        <p:txBody>
          <a:bodyPr/>
          <a:lstStyle/>
          <a:p>
            <a:r>
              <a:rPr lang="en-US" dirty="0"/>
              <a:t>Rationale’s For The Rule</a:t>
            </a:r>
          </a:p>
        </p:txBody>
      </p:sp>
      <p:sp>
        <p:nvSpPr>
          <p:cNvPr id="3" name="Content Placeholder 2">
            <a:extLst>
              <a:ext uri="{FF2B5EF4-FFF2-40B4-BE49-F238E27FC236}">
                <a16:creationId xmlns:a16="http://schemas.microsoft.com/office/drawing/2014/main" id="{00059CA1-2FF2-4683-ACD8-D0455C57D06B}"/>
              </a:ext>
            </a:extLst>
          </p:cNvPr>
          <p:cNvSpPr>
            <a:spLocks noGrp="1"/>
          </p:cNvSpPr>
          <p:nvPr>
            <p:ph idx="1"/>
          </p:nvPr>
        </p:nvSpPr>
        <p:spPr>
          <a:xfrm>
            <a:off x="604935" y="1219200"/>
            <a:ext cx="10972800" cy="4530725"/>
          </a:xfrm>
        </p:spPr>
        <p:txBody>
          <a:bodyPr/>
          <a:lstStyle/>
          <a:p>
            <a:pPr marL="0">
              <a:spcBef>
                <a:spcPts val="0"/>
              </a:spcBef>
              <a:spcAft>
                <a:spcPts val="0"/>
              </a:spcAft>
            </a:pPr>
            <a:r>
              <a:rPr lang="en-US" sz="3200" i="1" dirty="0">
                <a:ea typeface="Times New Roman" panose="02020603050405020304" pitchFamily="18" charset="0"/>
                <a:cs typeface="Verdana" panose="020B0604030504040204" pitchFamily="34" charset="0"/>
              </a:rPr>
              <a:t>To avoid deceit</a:t>
            </a:r>
            <a:r>
              <a:rPr lang="en-US" sz="3200" dirty="0">
                <a:ea typeface="Times New Roman" panose="02020603050405020304" pitchFamily="18" charset="0"/>
                <a:cs typeface="Verdana" panose="020B0604030504040204" pitchFamily="34" charset="0"/>
              </a:rPr>
              <a:t>.  Suppose in Embry, McKittrick intended to deceive Embry into thinking he had a contract. His plan: </a:t>
            </a:r>
          </a:p>
          <a:p>
            <a:pPr marL="679450" lvl="2">
              <a:spcBef>
                <a:spcPts val="0"/>
              </a:spcBef>
              <a:spcAft>
                <a:spcPts val="0"/>
              </a:spcAft>
            </a:pPr>
            <a:r>
              <a:rPr lang="en-US" sz="2800" dirty="0">
                <a:ea typeface="Times New Roman" panose="02020603050405020304" pitchFamily="18" charset="0"/>
                <a:cs typeface="Verdana" panose="020B0604030504040204" pitchFamily="34" charset="0"/>
              </a:rPr>
              <a:t>To say, </a:t>
            </a:r>
            <a:r>
              <a:rPr lang="en-US" sz="2800" dirty="0">
                <a:ea typeface="Times New Roman" panose="02020603050405020304" pitchFamily="18" charset="0"/>
                <a:cs typeface="Times New Roman" panose="02020603050405020304" pitchFamily="18" charset="0"/>
              </a:rPr>
              <a:t>“Go ahead, you're all right. Get your men out, and don't let that worry you.”</a:t>
            </a:r>
          </a:p>
          <a:p>
            <a:pPr marL="679450" lvl="2">
              <a:spcBef>
                <a:spcPts val="0"/>
              </a:spcBef>
              <a:spcAft>
                <a:spcPts val="0"/>
              </a:spcAft>
            </a:pPr>
            <a:r>
              <a:rPr lang="en-US" sz="2800" dirty="0">
                <a:ea typeface="Times New Roman" panose="02020603050405020304" pitchFamily="18" charset="0"/>
                <a:cs typeface="Times New Roman" panose="02020603050405020304" pitchFamily="18" charset="0"/>
              </a:rPr>
              <a:t>To claim later, “I did not intend to promise employment by saying that.”</a:t>
            </a:r>
            <a:endParaRPr lang="en-US" sz="3200" dirty="0">
              <a:ea typeface="Times New Roman" panose="02020603050405020304" pitchFamily="18" charset="0"/>
              <a:cs typeface="Verdana" panose="020B0604030504040204" pitchFamily="34" charset="0"/>
            </a:endParaRPr>
          </a:p>
          <a:p>
            <a:pPr marL="327025" lvl="1">
              <a:spcBef>
                <a:spcPts val="0"/>
              </a:spcBef>
              <a:spcAft>
                <a:spcPts val="0"/>
              </a:spcAft>
            </a:pPr>
            <a:r>
              <a:rPr lang="en-US" sz="3200" dirty="0">
                <a:ea typeface="Times New Roman" panose="02020603050405020304" pitchFamily="18" charset="0"/>
                <a:cs typeface="Verdana" panose="020B0604030504040204" pitchFamily="34" charset="0"/>
              </a:rPr>
              <a:t>If the court applies the objective intent test, will McKittrick’s plan work?</a:t>
            </a:r>
          </a:p>
          <a:p>
            <a:r>
              <a:rPr lang="en-US" sz="3200" dirty="0"/>
              <a:t>(a) Yes</a:t>
            </a:r>
          </a:p>
          <a:p>
            <a:r>
              <a:rPr lang="en-US" sz="3200" dirty="0"/>
              <a:t>(b) No</a:t>
            </a:r>
          </a:p>
          <a:p>
            <a:pPr marL="327025" lvl="1">
              <a:spcBef>
                <a:spcPts val="0"/>
              </a:spcBef>
              <a:spcAft>
                <a:spcPts val="0"/>
              </a:spcAft>
            </a:pPr>
            <a:endParaRPr lang="en-US" sz="2800" dirty="0">
              <a:ea typeface="Times New Roman" panose="02020603050405020304" pitchFamily="18" charset="0"/>
              <a:cs typeface="Verdana" panose="020B0604030504040204" pitchFamily="34" charset="0"/>
            </a:endParaRPr>
          </a:p>
          <a:p>
            <a:pPr marL="327025" lvl="1">
              <a:spcBef>
                <a:spcPts val="0"/>
              </a:spcBef>
              <a:spcAft>
                <a:spcPts val="0"/>
              </a:spcAft>
            </a:pPr>
            <a:endParaRPr lang="en-US" sz="2800" dirty="0">
              <a:ea typeface="Times New Roman" panose="02020603050405020304" pitchFamily="18" charset="0"/>
              <a:cs typeface="Verdana" panose="020B0604030504040204" pitchFamily="34" charset="0"/>
            </a:endParaRPr>
          </a:p>
          <a:p>
            <a:pPr marL="327025" lvl="1">
              <a:spcBef>
                <a:spcPts val="0"/>
              </a:spcBef>
              <a:spcAft>
                <a:spcPts val="0"/>
              </a:spcAft>
            </a:pPr>
            <a:r>
              <a:rPr lang="en-US" sz="1600" dirty="0">
                <a:ea typeface="Times New Roman" panose="02020603050405020304" pitchFamily="18" charset="0"/>
                <a:cs typeface="Verdana" panose="020B0604030504040204" pitchFamily="34" charset="0"/>
              </a:rPr>
              <a:t> </a:t>
            </a:r>
          </a:p>
          <a:p>
            <a:endParaRPr lang="en-US" sz="4000" dirty="0"/>
          </a:p>
        </p:txBody>
      </p:sp>
    </p:spTree>
    <p:extLst>
      <p:ext uri="{BB962C8B-B14F-4D97-AF65-F5344CB8AC3E}">
        <p14:creationId xmlns:p14="http://schemas.microsoft.com/office/powerpoint/2010/main" val="9068109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258CB-E55F-4AAB-A849-2883E9278512}"/>
              </a:ext>
            </a:extLst>
          </p:cNvPr>
          <p:cNvSpPr>
            <a:spLocks noGrp="1"/>
          </p:cNvSpPr>
          <p:nvPr>
            <p:ph type="title"/>
          </p:nvPr>
        </p:nvSpPr>
        <p:spPr/>
        <p:txBody>
          <a:bodyPr/>
          <a:lstStyle/>
          <a:p>
            <a:r>
              <a:rPr lang="en-US" dirty="0"/>
              <a:t>The Tort of Fraud</a:t>
            </a:r>
          </a:p>
        </p:txBody>
      </p:sp>
      <p:sp>
        <p:nvSpPr>
          <p:cNvPr id="3" name="Content Placeholder 2">
            <a:extLst>
              <a:ext uri="{FF2B5EF4-FFF2-40B4-BE49-F238E27FC236}">
                <a16:creationId xmlns:a16="http://schemas.microsoft.com/office/drawing/2014/main" id="{D9AE220B-E42B-432E-B31B-7F72352FD1EA}"/>
              </a:ext>
            </a:extLst>
          </p:cNvPr>
          <p:cNvSpPr>
            <a:spLocks noGrp="1"/>
          </p:cNvSpPr>
          <p:nvPr>
            <p:ph idx="1"/>
          </p:nvPr>
        </p:nvSpPr>
        <p:spPr/>
        <p:txBody>
          <a:bodyPr/>
          <a:lstStyle/>
          <a:p>
            <a:pPr marL="0">
              <a:spcBef>
                <a:spcPts val="0"/>
              </a:spcBef>
              <a:spcAft>
                <a:spcPts val="0"/>
              </a:spcAft>
            </a:pPr>
            <a:r>
              <a:rPr lang="en-US" sz="2800" dirty="0">
                <a:ea typeface="Times New Roman" panose="02020603050405020304" pitchFamily="18" charset="0"/>
                <a:cs typeface="Verdana" panose="020B0604030504040204" pitchFamily="34" charset="0"/>
              </a:rPr>
              <a:t>Why isn't this enough protection for Embry?</a:t>
            </a:r>
            <a:endParaRPr lang="en-US" sz="2800" dirty="0">
              <a:ea typeface="Times New Roman" panose="02020603050405020304" pitchFamily="18" charset="0"/>
              <a:cs typeface="Times New Roman" panose="02020603050405020304" pitchFamily="18" charset="0"/>
            </a:endParaRPr>
          </a:p>
          <a:p>
            <a:pPr marL="457200" marR="457200">
              <a:spcBef>
                <a:spcPts val="0"/>
              </a:spcBef>
              <a:spcAft>
                <a:spcPts val="0"/>
              </a:spcAft>
            </a:pPr>
            <a:r>
              <a:rPr lang="en-US" sz="2800" dirty="0">
                <a:ea typeface="Times New Roman" panose="02020603050405020304" pitchFamily="18" charset="0"/>
                <a:cs typeface="Verdana" panose="020B0604030504040204" pitchFamily="34" charset="0"/>
              </a:rPr>
              <a:t>Elements of Fraud:</a:t>
            </a:r>
            <a:endParaRPr lang="en-US" sz="2800" dirty="0">
              <a:ea typeface="Times New Roman" panose="02020603050405020304" pitchFamily="18" charset="0"/>
              <a:cs typeface="Times New Roman" panose="02020603050405020304" pitchFamily="18" charset="0"/>
            </a:endParaRPr>
          </a:p>
          <a:p>
            <a:pPr marL="914400" marR="914400">
              <a:spcBef>
                <a:spcPts val="0"/>
              </a:spcBef>
              <a:spcAft>
                <a:spcPts val="0"/>
              </a:spcAft>
            </a:pPr>
            <a:r>
              <a:rPr lang="en-US" sz="2800" dirty="0">
                <a:ea typeface="Times New Roman" panose="02020603050405020304" pitchFamily="18" charset="0"/>
                <a:cs typeface="Verdana" panose="020B0604030504040204" pitchFamily="34" charset="0"/>
              </a:rPr>
              <a:t>(1) D makes a false statement of material fact [or conceals a material fact where there is duty to reveal, or promises without intent to perform];</a:t>
            </a:r>
            <a:endParaRPr lang="en-US" sz="2800" dirty="0">
              <a:ea typeface="Times New Roman" panose="02020603050405020304" pitchFamily="18" charset="0"/>
              <a:cs typeface="Times New Roman" panose="02020603050405020304" pitchFamily="18" charset="0"/>
            </a:endParaRPr>
          </a:p>
          <a:p>
            <a:pPr marL="914400" marR="914400">
              <a:spcBef>
                <a:spcPts val="0"/>
              </a:spcBef>
              <a:spcAft>
                <a:spcPts val="0"/>
              </a:spcAft>
            </a:pPr>
            <a:r>
              <a:rPr lang="en-US" sz="2800" dirty="0">
                <a:ea typeface="Times New Roman" panose="02020603050405020304" pitchFamily="18" charset="0"/>
                <a:cs typeface="Verdana" panose="020B0604030504040204" pitchFamily="34" charset="0"/>
              </a:rPr>
              <a:t>(2) D knows the statement is false;</a:t>
            </a:r>
            <a:endParaRPr lang="en-US" sz="2800" dirty="0">
              <a:ea typeface="Times New Roman" panose="02020603050405020304" pitchFamily="18" charset="0"/>
              <a:cs typeface="Times New Roman" panose="02020603050405020304" pitchFamily="18" charset="0"/>
            </a:endParaRPr>
          </a:p>
          <a:p>
            <a:pPr marL="914400" marR="914400">
              <a:spcBef>
                <a:spcPts val="0"/>
              </a:spcBef>
              <a:spcAft>
                <a:spcPts val="0"/>
              </a:spcAft>
            </a:pPr>
            <a:r>
              <a:rPr lang="en-US" sz="2800" dirty="0">
                <a:ea typeface="Times New Roman" panose="02020603050405020304" pitchFamily="18" charset="0"/>
                <a:cs typeface="Verdana" panose="020B0604030504040204" pitchFamily="34" charset="0"/>
              </a:rPr>
              <a:t>(3) D intends to deceive P;</a:t>
            </a:r>
            <a:endParaRPr lang="en-US" sz="2800" dirty="0">
              <a:ea typeface="Times New Roman" panose="02020603050405020304" pitchFamily="18" charset="0"/>
              <a:cs typeface="Times New Roman" panose="02020603050405020304" pitchFamily="18" charset="0"/>
            </a:endParaRPr>
          </a:p>
          <a:p>
            <a:pPr marL="914400" marR="914400">
              <a:spcBef>
                <a:spcPts val="0"/>
              </a:spcBef>
              <a:spcAft>
                <a:spcPts val="0"/>
              </a:spcAft>
            </a:pPr>
            <a:r>
              <a:rPr lang="en-US" sz="2800" dirty="0">
                <a:ea typeface="Times New Roman" panose="02020603050405020304" pitchFamily="18" charset="0"/>
                <a:cs typeface="Verdana" panose="020B0604030504040204" pitchFamily="34" charset="0"/>
              </a:rPr>
              <a:t>(4) P justifiably relies on D's statement;</a:t>
            </a:r>
            <a:endParaRPr lang="en-US" sz="2800" dirty="0">
              <a:ea typeface="Times New Roman" panose="02020603050405020304" pitchFamily="18" charset="0"/>
              <a:cs typeface="Times New Roman" panose="02020603050405020304" pitchFamily="18" charset="0"/>
            </a:endParaRPr>
          </a:p>
          <a:p>
            <a:pPr marL="914400" marR="914400">
              <a:spcBef>
                <a:spcPts val="0"/>
              </a:spcBef>
              <a:spcAft>
                <a:spcPts val="0"/>
              </a:spcAft>
            </a:pPr>
            <a:r>
              <a:rPr lang="en-US" sz="2800" dirty="0">
                <a:ea typeface="Times New Roman" panose="02020603050405020304" pitchFamily="18" charset="0"/>
                <a:cs typeface="Verdana" panose="020B0604030504040204" pitchFamily="34" charset="0"/>
              </a:rPr>
              <a:t>(5) P is damaged by P's reliance.</a:t>
            </a:r>
            <a:endParaRPr lang="en-US" sz="2800" dirty="0">
              <a:ea typeface="Times New Roman" panose="02020603050405020304" pitchFamily="18" charset="0"/>
              <a:cs typeface="Times New Roman" panose="02020603050405020304" pitchFamily="18" charset="0"/>
            </a:endParaRPr>
          </a:p>
          <a:p>
            <a:pPr marL="0" indent="0">
              <a:spcBef>
                <a:spcPts val="0"/>
              </a:spcBef>
              <a:spcAft>
                <a:spcPts val="0"/>
              </a:spcAft>
              <a:buNone/>
            </a:pPr>
            <a:r>
              <a:rPr lang="en-US" sz="2800" b="1" dirty="0">
                <a:ea typeface="Times New Roman" panose="02020603050405020304" pitchFamily="18" charset="0"/>
                <a:cs typeface="Verdana" panose="020B0604030504040204" pitchFamily="34" charset="0"/>
              </a:rPr>
              <a:t> </a:t>
            </a:r>
            <a:endParaRPr lang="en-US" sz="24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47036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CAAA6-547A-47ED-A9C6-3B14DAEC3E7E}"/>
              </a:ext>
            </a:extLst>
          </p:cNvPr>
          <p:cNvSpPr>
            <a:spLocks noGrp="1"/>
          </p:cNvSpPr>
          <p:nvPr>
            <p:ph type="title"/>
          </p:nvPr>
        </p:nvSpPr>
        <p:spPr/>
        <p:txBody>
          <a:bodyPr/>
          <a:lstStyle/>
          <a:p>
            <a:r>
              <a:rPr lang="en-US" dirty="0"/>
              <a:t>Proof Difficulties </a:t>
            </a:r>
          </a:p>
        </p:txBody>
      </p:sp>
      <p:sp>
        <p:nvSpPr>
          <p:cNvPr id="3" name="Content Placeholder 2">
            <a:extLst>
              <a:ext uri="{FF2B5EF4-FFF2-40B4-BE49-F238E27FC236}">
                <a16:creationId xmlns:a16="http://schemas.microsoft.com/office/drawing/2014/main" id="{277BF2B0-D8E5-4F63-9F59-468471737F39}"/>
              </a:ext>
            </a:extLst>
          </p:cNvPr>
          <p:cNvSpPr>
            <a:spLocks noGrp="1"/>
          </p:cNvSpPr>
          <p:nvPr>
            <p:ph idx="1"/>
          </p:nvPr>
        </p:nvSpPr>
        <p:spPr/>
        <p:txBody>
          <a:bodyPr/>
          <a:lstStyle/>
          <a:p>
            <a:r>
              <a:rPr lang="en-US" sz="3600" dirty="0">
                <a:ea typeface="Times New Roman" panose="02020603050405020304" pitchFamily="18" charset="0"/>
                <a:cs typeface="Verdana" panose="020B0604030504040204" pitchFamily="34" charset="0"/>
              </a:rPr>
              <a:t>Fraud can be hard to prove (could Embry prove knowledge and intent?) Pleading requirements may require more factual pleading, so a motion to dismiss is easier to win.  </a:t>
            </a:r>
            <a:endParaRPr lang="en-US" sz="3600" dirty="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5911437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D84CD-92B0-4764-96BB-A13A833A1D97}"/>
              </a:ext>
            </a:extLst>
          </p:cNvPr>
          <p:cNvSpPr>
            <a:spLocks noGrp="1"/>
          </p:cNvSpPr>
          <p:nvPr>
            <p:ph type="title"/>
          </p:nvPr>
        </p:nvSpPr>
        <p:spPr/>
        <p:txBody>
          <a:bodyPr/>
          <a:lstStyle/>
          <a:p>
            <a:r>
              <a:rPr lang="en-US" dirty="0"/>
              <a:t>Another Rationale </a:t>
            </a:r>
          </a:p>
        </p:txBody>
      </p:sp>
      <p:sp>
        <p:nvSpPr>
          <p:cNvPr id="3" name="Content Placeholder 2">
            <a:extLst>
              <a:ext uri="{FF2B5EF4-FFF2-40B4-BE49-F238E27FC236}">
                <a16:creationId xmlns:a16="http://schemas.microsoft.com/office/drawing/2014/main" id="{F6214B57-C393-454D-9AB6-2284D59AA720}"/>
              </a:ext>
            </a:extLst>
          </p:cNvPr>
          <p:cNvSpPr>
            <a:spLocks noGrp="1"/>
          </p:cNvSpPr>
          <p:nvPr>
            <p:ph idx="1"/>
          </p:nvPr>
        </p:nvSpPr>
        <p:spPr/>
        <p:txBody>
          <a:bodyPr/>
          <a:lstStyle/>
          <a:p>
            <a:r>
              <a:rPr lang="en-US" sz="3200" b="1" dirty="0">
                <a:ea typeface="Times New Roman" panose="02020603050405020304" pitchFamily="18" charset="0"/>
                <a:cs typeface="Verdana" panose="020B0604030504040204" pitchFamily="34" charset="0"/>
              </a:rPr>
              <a:t>Preventing Negligence.</a:t>
            </a:r>
            <a:r>
              <a:rPr lang="en-US" sz="3200" dirty="0">
                <a:ea typeface="Times New Roman" panose="02020603050405020304" pitchFamily="18" charset="0"/>
                <a:cs typeface="Verdana" panose="020B0604030504040204" pitchFamily="34" charset="0"/>
              </a:rPr>
              <a:t> Suppose—without thinking--McKittrick negligently says “Go ahead . . .”  </a:t>
            </a:r>
          </a:p>
          <a:p>
            <a:r>
              <a:rPr lang="en-US" sz="3200" dirty="0">
                <a:ea typeface="Times New Roman" panose="02020603050405020304" pitchFamily="18" charset="0"/>
                <a:cs typeface="Verdana" panose="020B0604030504040204" pitchFamily="34" charset="0"/>
              </a:rPr>
              <a:t>He did not—</a:t>
            </a:r>
            <a:r>
              <a:rPr lang="en-US" sz="3200" i="1" dirty="0">
                <a:ea typeface="Times New Roman" panose="02020603050405020304" pitchFamily="18" charset="0"/>
                <a:cs typeface="Verdana" panose="020B0604030504040204" pitchFamily="34" charset="0"/>
              </a:rPr>
              <a:t>but should have</a:t>
            </a:r>
            <a:r>
              <a:rPr lang="en-US" sz="3200" dirty="0">
                <a:ea typeface="Times New Roman" panose="02020603050405020304" pitchFamily="18" charset="0"/>
                <a:cs typeface="Verdana" panose="020B0604030504040204" pitchFamily="34" charset="0"/>
              </a:rPr>
              <a:t>—realized that Embry would see this as a promise and rely on it.  </a:t>
            </a:r>
          </a:p>
          <a:p>
            <a:r>
              <a:rPr lang="en-US" sz="3200" dirty="0">
                <a:ea typeface="Times New Roman" panose="02020603050405020304" pitchFamily="18" charset="0"/>
                <a:cs typeface="Verdana" panose="020B0604030504040204" pitchFamily="34" charset="0"/>
              </a:rPr>
              <a:t>Not enforcing contract is unfair to Embry. </a:t>
            </a:r>
          </a:p>
          <a:p>
            <a:r>
              <a:rPr lang="en-US" sz="3200" dirty="0">
                <a:ea typeface="Times New Roman" panose="02020603050405020304" pitchFamily="18" charset="0"/>
                <a:cs typeface="Verdana" panose="020B0604030504040204" pitchFamily="34" charset="0"/>
              </a:rPr>
              <a:t>Enforcement does not let </a:t>
            </a:r>
            <a:r>
              <a:rPr lang="en-US" sz="3200" dirty="0" err="1">
                <a:ea typeface="Times New Roman" panose="02020603050405020304" pitchFamily="18" charset="0"/>
                <a:cs typeface="Verdana" panose="020B0604030504040204" pitchFamily="34" charset="0"/>
              </a:rPr>
              <a:t>neglienge</a:t>
            </a:r>
            <a:r>
              <a:rPr lang="en-US" sz="3200" dirty="0">
                <a:ea typeface="Times New Roman" panose="02020603050405020304" pitchFamily="18" charset="0"/>
                <a:cs typeface="Verdana" panose="020B0604030504040204" pitchFamily="34" charset="0"/>
              </a:rPr>
              <a:t> talker out of contractually </a:t>
            </a:r>
            <a:r>
              <a:rPr lang="en-US" sz="3200" dirty="0" err="1">
                <a:ea typeface="Times New Roman" panose="02020603050405020304" pitchFamily="18" charset="0"/>
                <a:cs typeface="Verdana" panose="020B0604030504040204" pitchFamily="34" charset="0"/>
              </a:rPr>
              <a:t>liablity</a:t>
            </a:r>
            <a:r>
              <a:rPr lang="en-US" sz="3200" dirty="0">
                <a:ea typeface="Times New Roman" panose="02020603050405020304" pitchFamily="18" charset="0"/>
                <a:cs typeface="Verdana" panose="020B0604030504040204" pitchFamily="34" charset="0"/>
              </a:rPr>
              <a:t> just by saying, Oh, I did not mean that".</a:t>
            </a:r>
            <a:endParaRPr lang="en-US" sz="3200" dirty="0"/>
          </a:p>
          <a:p>
            <a:endParaRPr lang="en-US" dirty="0"/>
          </a:p>
        </p:txBody>
      </p:sp>
    </p:spTree>
    <p:extLst>
      <p:ext uri="{BB962C8B-B14F-4D97-AF65-F5344CB8AC3E}">
        <p14:creationId xmlns:p14="http://schemas.microsoft.com/office/powerpoint/2010/main" val="2151567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E0C6C-6719-4359-A10D-441FB4B9F071}"/>
              </a:ext>
            </a:extLst>
          </p:cNvPr>
          <p:cNvSpPr>
            <a:spLocks noGrp="1"/>
          </p:cNvSpPr>
          <p:nvPr>
            <p:ph type="title"/>
          </p:nvPr>
        </p:nvSpPr>
        <p:spPr>
          <a:xfrm>
            <a:off x="762000" y="268484"/>
            <a:ext cx="9448800" cy="1139825"/>
          </a:xfrm>
        </p:spPr>
        <p:txBody>
          <a:bodyPr/>
          <a:lstStyle/>
          <a:p>
            <a:r>
              <a:rPr lang="en-US" dirty="0"/>
              <a:t>Fiesta Pizza 1</a:t>
            </a:r>
          </a:p>
        </p:txBody>
      </p:sp>
      <p:sp>
        <p:nvSpPr>
          <p:cNvPr id="3" name="Content Placeholder 2">
            <a:extLst>
              <a:ext uri="{FF2B5EF4-FFF2-40B4-BE49-F238E27FC236}">
                <a16:creationId xmlns:a16="http://schemas.microsoft.com/office/drawing/2014/main" id="{F9FF91A3-5CE9-4E13-B538-3EAED62C81E9}"/>
              </a:ext>
            </a:extLst>
          </p:cNvPr>
          <p:cNvSpPr>
            <a:spLocks noGrp="1"/>
          </p:cNvSpPr>
          <p:nvPr>
            <p:ph idx="1"/>
          </p:nvPr>
        </p:nvSpPr>
        <p:spPr>
          <a:xfrm>
            <a:off x="457200" y="1163638"/>
            <a:ext cx="11353800" cy="5541963"/>
          </a:xfrm>
        </p:spPr>
        <p:txBody>
          <a:bodyPr/>
          <a:lstStyle/>
          <a:p>
            <a:r>
              <a:rPr lang="en-US" sz="2600" dirty="0">
                <a:solidFill>
                  <a:srgbClr val="000000"/>
                </a:solidFill>
                <a:latin typeface="Arial (Body)"/>
                <a:ea typeface="Times New Roman" panose="02020603050405020304" pitchFamily="18" charset="0"/>
                <a:cs typeface="Arial" panose="020B0604020202020204" pitchFamily="34" charset="0"/>
              </a:rPr>
              <a:t>John works for Fiesta Pizza as a waiter. His contract expires on Friday.  John has made several attempts to get the owner of the restaurant to say whether or not he will renew John's contract, but the owner has been non-committal every time. Finally, in the middle of the crowded breakfast time, John corners the owner and demands an answer; he says he has another job offer and he has to let them know today. The owner says, "I can't afford to lose my best waiter; go ahead and work."  John works his shift and turns down the other job since he assumes he has a job at Fiesta Pizza.  On Friday, the owner refuses to renew John's contract.  </a:t>
            </a:r>
          </a:p>
          <a:p>
            <a:r>
              <a:rPr lang="en-US" sz="2600" dirty="0">
                <a:solidFill>
                  <a:srgbClr val="000000"/>
                </a:solidFill>
                <a:latin typeface="Arial (Body)"/>
                <a:cs typeface="Arial" panose="020B0604020202020204" pitchFamily="34" charset="0"/>
              </a:rPr>
              <a:t>Did the owner promise employment?</a:t>
            </a:r>
          </a:p>
          <a:p>
            <a:r>
              <a:rPr lang="en-US" sz="2600" dirty="0">
                <a:solidFill>
                  <a:srgbClr val="000000"/>
                </a:solidFill>
                <a:latin typeface="Arial (Body)"/>
                <a:cs typeface="Arial" panose="020B0604020202020204" pitchFamily="34" charset="0"/>
              </a:rPr>
              <a:t>(a) Yes</a:t>
            </a:r>
          </a:p>
          <a:p>
            <a:r>
              <a:rPr lang="en-US" sz="2600" dirty="0">
                <a:solidFill>
                  <a:srgbClr val="000000"/>
                </a:solidFill>
                <a:latin typeface="Arial (Body)"/>
                <a:cs typeface="Arial" panose="020B0604020202020204" pitchFamily="34" charset="0"/>
              </a:rPr>
              <a:t>(b) No</a:t>
            </a:r>
            <a:endParaRPr lang="en-US" sz="2600" dirty="0">
              <a:latin typeface="Arial (Body)"/>
            </a:endParaRPr>
          </a:p>
        </p:txBody>
      </p:sp>
    </p:spTree>
    <p:extLst>
      <p:ext uri="{BB962C8B-B14F-4D97-AF65-F5344CB8AC3E}">
        <p14:creationId xmlns:p14="http://schemas.microsoft.com/office/powerpoint/2010/main" val="14957927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239EA-D552-4F4E-9573-30914462C06C}"/>
              </a:ext>
            </a:extLst>
          </p:cNvPr>
          <p:cNvSpPr>
            <a:spLocks noGrp="1"/>
          </p:cNvSpPr>
          <p:nvPr>
            <p:ph type="title"/>
          </p:nvPr>
        </p:nvSpPr>
        <p:spPr/>
        <p:txBody>
          <a:bodyPr/>
          <a:lstStyle/>
          <a:p>
            <a:r>
              <a:rPr lang="en-US" dirty="0"/>
              <a:t>Fiesta Pizza 2</a:t>
            </a:r>
          </a:p>
        </p:txBody>
      </p:sp>
      <p:sp>
        <p:nvSpPr>
          <p:cNvPr id="3" name="Content Placeholder 2">
            <a:extLst>
              <a:ext uri="{FF2B5EF4-FFF2-40B4-BE49-F238E27FC236}">
                <a16:creationId xmlns:a16="http://schemas.microsoft.com/office/drawing/2014/main" id="{78D5F25C-4DF3-4E0E-AEF3-5B7AEA590697}"/>
              </a:ext>
            </a:extLst>
          </p:cNvPr>
          <p:cNvSpPr>
            <a:spLocks noGrp="1"/>
          </p:cNvSpPr>
          <p:nvPr>
            <p:ph idx="1"/>
          </p:nvPr>
        </p:nvSpPr>
        <p:spPr>
          <a:xfrm>
            <a:off x="609600" y="1600201"/>
            <a:ext cx="11125200" cy="4530725"/>
          </a:xfrm>
        </p:spPr>
        <p:txBody>
          <a:bodyPr/>
          <a:lstStyle/>
          <a:p>
            <a:r>
              <a:rPr lang="en-US" sz="2400" dirty="0">
                <a:solidFill>
                  <a:srgbClr val="000000"/>
                </a:solidFill>
                <a:ea typeface="Times New Roman" panose="02020603050405020304" pitchFamily="18" charset="0"/>
                <a:cs typeface="Arial" panose="020B0604020202020204" pitchFamily="34" charset="0"/>
              </a:rPr>
              <a:t>Before talking to him during the crowded breakfast time, John overhears the owner explaining to his wife on the telephone that he has no intention of renewing John's contract. John corners the owner and demands an answer; he says he has another job offer and he has to let them know today. The owner says, "I can't afford to lose my best waiter; go ahead and work."  John works his shift and turns down the other job since he assumes he has a job at Fiesta Pizza.  On Friday, the owner refuses to renew John's contract.  </a:t>
            </a:r>
          </a:p>
          <a:p>
            <a:r>
              <a:rPr lang="en-US" sz="2400" dirty="0">
                <a:solidFill>
                  <a:srgbClr val="000000"/>
                </a:solidFill>
                <a:cs typeface="Arial" panose="020B0604020202020204" pitchFamily="34" charset="0"/>
              </a:rPr>
              <a:t>Did the owner promise employment?</a:t>
            </a:r>
          </a:p>
          <a:p>
            <a:r>
              <a:rPr lang="en-US" sz="2400" dirty="0">
                <a:solidFill>
                  <a:srgbClr val="000000"/>
                </a:solidFill>
                <a:cs typeface="Arial" panose="020B0604020202020204" pitchFamily="34" charset="0"/>
              </a:rPr>
              <a:t>(a) Yes</a:t>
            </a:r>
          </a:p>
          <a:p>
            <a:r>
              <a:rPr lang="en-US" sz="2400" dirty="0">
                <a:solidFill>
                  <a:srgbClr val="000000"/>
                </a:solidFill>
                <a:cs typeface="Arial" panose="020B0604020202020204" pitchFamily="34" charset="0"/>
              </a:rPr>
              <a:t>(b) No</a:t>
            </a:r>
            <a:endParaRPr lang="en-US" dirty="0"/>
          </a:p>
        </p:txBody>
      </p:sp>
    </p:spTree>
    <p:extLst>
      <p:ext uri="{BB962C8B-B14F-4D97-AF65-F5344CB8AC3E}">
        <p14:creationId xmlns:p14="http://schemas.microsoft.com/office/powerpoint/2010/main" val="63738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389B8-499D-853B-867D-F1C6032634E5}"/>
              </a:ext>
            </a:extLst>
          </p:cNvPr>
          <p:cNvSpPr>
            <a:spLocks noGrp="1"/>
          </p:cNvSpPr>
          <p:nvPr>
            <p:ph type="title"/>
          </p:nvPr>
        </p:nvSpPr>
        <p:spPr/>
        <p:txBody>
          <a:bodyPr/>
          <a:lstStyle/>
          <a:p>
            <a:r>
              <a:rPr lang="en-US" dirty="0"/>
              <a:t>Start With Non-Legal Contexts</a:t>
            </a:r>
          </a:p>
        </p:txBody>
      </p:sp>
      <p:sp>
        <p:nvSpPr>
          <p:cNvPr id="3" name="Content Placeholder 2">
            <a:extLst>
              <a:ext uri="{FF2B5EF4-FFF2-40B4-BE49-F238E27FC236}">
                <a16:creationId xmlns:a16="http://schemas.microsoft.com/office/drawing/2014/main" id="{90EF6A60-D322-55F9-EC38-EB6EA9D06606}"/>
              </a:ext>
            </a:extLst>
          </p:cNvPr>
          <p:cNvSpPr>
            <a:spLocks noGrp="1"/>
          </p:cNvSpPr>
          <p:nvPr>
            <p:ph idx="1"/>
          </p:nvPr>
        </p:nvSpPr>
        <p:spPr/>
        <p:txBody>
          <a:bodyPr/>
          <a:lstStyle/>
          <a:p>
            <a:r>
              <a:rPr lang="en-US" dirty="0"/>
              <a:t>Marriage vows: “Do you Alice take Bob t</a:t>
            </a:r>
            <a:r>
              <a:rPr lang="en-US" b="0" i="0" dirty="0">
                <a:solidFill>
                  <a:srgbClr val="202124"/>
                </a:solidFill>
                <a:effectLst/>
                <a:latin typeface="Roboto" panose="02000000000000000000" pitchFamily="2" charset="0"/>
              </a:rPr>
              <a:t>o be your lawfully wedded spouse, to have and to hold from this day forward, for better, for worse, for richer, for poorer, in sickness and in health, to love and to cherish, until death do </a:t>
            </a:r>
            <a:r>
              <a:rPr lang="en-US" dirty="0">
                <a:solidFill>
                  <a:srgbClr val="202124"/>
                </a:solidFill>
                <a:latin typeface="Roboto" panose="02000000000000000000" pitchFamily="2" charset="0"/>
              </a:rPr>
              <a:t>you </a:t>
            </a:r>
            <a:r>
              <a:rPr lang="en-US" b="0" i="0" dirty="0">
                <a:solidFill>
                  <a:srgbClr val="202124"/>
                </a:solidFill>
                <a:effectLst/>
                <a:latin typeface="Roboto" panose="02000000000000000000" pitchFamily="2" charset="0"/>
              </a:rPr>
              <a:t>part.”</a:t>
            </a:r>
          </a:p>
          <a:p>
            <a:r>
              <a:rPr lang="en-US" dirty="0">
                <a:solidFill>
                  <a:srgbClr val="202124"/>
                </a:solidFill>
                <a:latin typeface="Roboto" panose="02000000000000000000" pitchFamily="2" charset="0"/>
              </a:rPr>
              <a:t>Alice says, “I do.”</a:t>
            </a:r>
          </a:p>
          <a:p>
            <a:r>
              <a:rPr lang="en-US" b="0" i="0" dirty="0">
                <a:solidFill>
                  <a:srgbClr val="202124"/>
                </a:solidFill>
                <a:effectLst/>
                <a:latin typeface="Roboto" panose="02000000000000000000" pitchFamily="2" charset="0"/>
              </a:rPr>
              <a:t>She promises even though she </a:t>
            </a:r>
            <a:r>
              <a:rPr lang="en-US" dirty="0">
                <a:solidFill>
                  <a:srgbClr val="202124"/>
                </a:solidFill>
                <a:latin typeface="Roboto" panose="02000000000000000000" pitchFamily="2" charset="0"/>
              </a:rPr>
              <a:t>did not utter the words “I promise to take Bob . . . “ </a:t>
            </a:r>
          </a:p>
          <a:p>
            <a:r>
              <a:rPr lang="en-US" b="0" i="0" dirty="0">
                <a:solidFill>
                  <a:srgbClr val="202124"/>
                </a:solidFill>
                <a:effectLst/>
                <a:latin typeface="Roboto" panose="02000000000000000000" pitchFamily="2" charset="0"/>
              </a:rPr>
              <a:t>A similar question in </a:t>
            </a:r>
            <a:r>
              <a:rPr lang="en-US" b="0" i="1" dirty="0">
                <a:solidFill>
                  <a:srgbClr val="202124"/>
                </a:solidFill>
                <a:effectLst/>
                <a:latin typeface="Roboto" panose="02000000000000000000" pitchFamily="2" charset="0"/>
              </a:rPr>
              <a:t>Em</a:t>
            </a:r>
            <a:r>
              <a:rPr lang="en-US" i="1" dirty="0">
                <a:solidFill>
                  <a:srgbClr val="202124"/>
                </a:solidFill>
                <a:latin typeface="Roboto" panose="02000000000000000000" pitchFamily="2" charset="0"/>
              </a:rPr>
              <a:t>bry</a:t>
            </a:r>
            <a:r>
              <a:rPr lang="en-US" dirty="0">
                <a:solidFill>
                  <a:srgbClr val="202124"/>
                </a:solidFill>
                <a:latin typeface="Roboto" panose="02000000000000000000" pitchFamily="2" charset="0"/>
              </a:rPr>
              <a:t>: Does McKittrick promise employment when he says “Go ahead, you’re alright . . .”? </a:t>
            </a:r>
            <a:endParaRPr lang="en-US" b="0" i="0" dirty="0">
              <a:solidFill>
                <a:srgbClr val="202124"/>
              </a:solidFill>
              <a:effectLst/>
              <a:latin typeface="Roboto" panose="02000000000000000000" pitchFamily="2" charset="0"/>
            </a:endParaRPr>
          </a:p>
          <a:p>
            <a:endParaRPr lang="en-US" b="0" i="0" dirty="0">
              <a:solidFill>
                <a:srgbClr val="202124"/>
              </a:solidFill>
              <a:effectLst/>
              <a:latin typeface="Roboto" panose="02000000000000000000" pitchFamily="2" charset="0"/>
            </a:endParaRPr>
          </a:p>
          <a:p>
            <a:endParaRPr lang="en-US" dirty="0"/>
          </a:p>
        </p:txBody>
      </p:sp>
    </p:spTree>
    <p:extLst>
      <p:ext uri="{BB962C8B-B14F-4D97-AF65-F5344CB8AC3E}">
        <p14:creationId xmlns:p14="http://schemas.microsoft.com/office/powerpoint/2010/main" val="20729454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8EFDF-AC54-41BA-A1A2-13B8AD2AD271}"/>
              </a:ext>
            </a:extLst>
          </p:cNvPr>
          <p:cNvSpPr>
            <a:spLocks noGrp="1"/>
          </p:cNvSpPr>
          <p:nvPr>
            <p:ph type="title"/>
          </p:nvPr>
        </p:nvSpPr>
        <p:spPr/>
        <p:txBody>
          <a:bodyPr/>
          <a:lstStyle/>
          <a:p>
            <a:r>
              <a:rPr lang="en-US" dirty="0" err="1"/>
              <a:t>Sowle</a:t>
            </a:r>
            <a:r>
              <a:rPr lang="en-US" dirty="0"/>
              <a:t> and Brill</a:t>
            </a:r>
          </a:p>
        </p:txBody>
      </p:sp>
      <p:sp>
        <p:nvSpPr>
          <p:cNvPr id="3" name="Content Placeholder 2">
            <a:extLst>
              <a:ext uri="{FF2B5EF4-FFF2-40B4-BE49-F238E27FC236}">
                <a16:creationId xmlns:a16="http://schemas.microsoft.com/office/drawing/2014/main" id="{C9DE0AAB-93AC-494F-9FC8-AF12EB0A8B27}"/>
              </a:ext>
            </a:extLst>
          </p:cNvPr>
          <p:cNvSpPr>
            <a:spLocks noGrp="1"/>
          </p:cNvSpPr>
          <p:nvPr>
            <p:ph idx="1"/>
          </p:nvPr>
        </p:nvSpPr>
        <p:spPr>
          <a:xfrm>
            <a:off x="533400" y="1163638"/>
            <a:ext cx="11049000" cy="5694362"/>
          </a:xfrm>
        </p:spPr>
        <p:txBody>
          <a:bodyPr/>
          <a:lstStyle/>
          <a:p>
            <a:pPr marL="0">
              <a:spcBef>
                <a:spcPts val="0"/>
              </a:spcBef>
              <a:spcAft>
                <a:spcPts val="0"/>
              </a:spcAft>
            </a:pPr>
            <a:r>
              <a:rPr lang="en-US" sz="2400" dirty="0">
                <a:solidFill>
                  <a:srgbClr val="000000"/>
                </a:solidFill>
                <a:ea typeface="Calibri" panose="020F0502020204030204" pitchFamily="34" charset="0"/>
                <a:cs typeface="Times New Roman" panose="02020603050405020304" pitchFamily="18" charset="0"/>
              </a:rPr>
              <a:t>Steve </a:t>
            </a:r>
            <a:r>
              <a:rPr lang="en-US" sz="2400" dirty="0" err="1">
                <a:solidFill>
                  <a:srgbClr val="000000"/>
                </a:solidFill>
                <a:ea typeface="Calibri" panose="020F0502020204030204" pitchFamily="34" charset="0"/>
                <a:cs typeface="Times New Roman" panose="02020603050405020304" pitchFamily="18" charset="0"/>
              </a:rPr>
              <a:t>Sowle</a:t>
            </a:r>
            <a:r>
              <a:rPr lang="en-US" sz="2400" dirty="0">
                <a:solidFill>
                  <a:srgbClr val="000000"/>
                </a:solidFill>
                <a:ea typeface="Calibri" panose="020F0502020204030204" pitchFamily="34" charset="0"/>
                <a:cs typeface="Times New Roman" panose="02020603050405020304" pitchFamily="18" charset="0"/>
              </a:rPr>
              <a:t> directs and hosts, </a:t>
            </a:r>
            <a:r>
              <a:rPr lang="en-US" sz="2400" i="1" dirty="0" err="1">
                <a:solidFill>
                  <a:srgbClr val="000000"/>
                </a:solidFill>
                <a:ea typeface="Calibri" panose="020F0502020204030204" pitchFamily="34" charset="0"/>
                <a:cs typeface="Times New Roman" panose="02020603050405020304" pitchFamily="18" charset="0"/>
              </a:rPr>
              <a:t>Sowle</a:t>
            </a:r>
            <a:r>
              <a:rPr lang="en-US" sz="2400" i="1" dirty="0">
                <a:solidFill>
                  <a:srgbClr val="000000"/>
                </a:solidFill>
                <a:ea typeface="Calibri" panose="020F0502020204030204" pitchFamily="34" charset="0"/>
                <a:cs typeface="Times New Roman" panose="02020603050405020304" pitchFamily="18" charset="0"/>
              </a:rPr>
              <a:t> on Soul</a:t>
            </a:r>
            <a:r>
              <a:rPr lang="en-US" sz="2400" dirty="0">
                <a:solidFill>
                  <a:srgbClr val="000000"/>
                </a:solidFill>
                <a:ea typeface="Calibri" panose="020F0502020204030204" pitchFamily="34" charset="0"/>
                <a:cs typeface="Times New Roman" panose="02020603050405020304" pitchFamily="18" charset="0"/>
              </a:rPr>
              <a:t>, a TV talk show. </a:t>
            </a:r>
            <a:r>
              <a:rPr lang="en-US" sz="2400" dirty="0" err="1">
                <a:solidFill>
                  <a:srgbClr val="000000"/>
                </a:solidFill>
                <a:ea typeface="Calibri" panose="020F0502020204030204" pitchFamily="34" charset="0"/>
                <a:cs typeface="Times New Roman" panose="02020603050405020304" pitchFamily="18" charset="0"/>
              </a:rPr>
              <a:t>Sowle</a:t>
            </a:r>
            <a:r>
              <a:rPr lang="en-US" sz="2400" dirty="0">
                <a:solidFill>
                  <a:srgbClr val="000000"/>
                </a:solidFill>
                <a:ea typeface="Calibri" panose="020F0502020204030204" pitchFamily="34" charset="0"/>
                <a:cs typeface="Times New Roman" panose="02020603050405020304" pitchFamily="18" charset="0"/>
              </a:rPr>
              <a:t> happens to meet Hal “the Blues man” </a:t>
            </a:r>
            <a:r>
              <a:rPr lang="en-US" sz="2400" dirty="0" err="1">
                <a:solidFill>
                  <a:srgbClr val="000000"/>
                </a:solidFill>
                <a:ea typeface="Calibri" panose="020F0502020204030204" pitchFamily="34" charset="0"/>
                <a:cs typeface="Times New Roman" panose="02020603050405020304" pitchFamily="18" charset="0"/>
              </a:rPr>
              <a:t>Krent</a:t>
            </a:r>
            <a:r>
              <a:rPr lang="en-US" sz="2400" dirty="0">
                <a:solidFill>
                  <a:srgbClr val="000000"/>
                </a:solidFill>
                <a:ea typeface="Calibri" panose="020F0502020204030204" pitchFamily="34" charset="0"/>
                <a:cs typeface="Times New Roman" panose="02020603050405020304" pitchFamily="18" charset="0"/>
              </a:rPr>
              <a:t>, a famous blues singer, on the street, and they began to discuss the possibility of Hal  appearing on </a:t>
            </a:r>
            <a:r>
              <a:rPr lang="en-US" sz="2400" i="1" dirty="0" err="1">
                <a:solidFill>
                  <a:srgbClr val="000000"/>
                </a:solidFill>
                <a:ea typeface="Calibri" panose="020F0502020204030204" pitchFamily="34" charset="0"/>
                <a:cs typeface="Times New Roman" panose="02020603050405020304" pitchFamily="18" charset="0"/>
              </a:rPr>
              <a:t>Sowle</a:t>
            </a:r>
            <a:r>
              <a:rPr lang="en-US" sz="2400" i="1" dirty="0">
                <a:solidFill>
                  <a:srgbClr val="000000"/>
                </a:solidFill>
                <a:ea typeface="Calibri" panose="020F0502020204030204" pitchFamily="34" charset="0"/>
                <a:cs typeface="Times New Roman" panose="02020603050405020304" pitchFamily="18" charset="0"/>
              </a:rPr>
              <a:t> on Soul</a:t>
            </a:r>
            <a:r>
              <a:rPr lang="en-US" sz="2400" dirty="0">
                <a:solidFill>
                  <a:srgbClr val="000000"/>
                </a:solidFill>
                <a:ea typeface="Calibri" panose="020F0502020204030204" pitchFamily="34" charset="0"/>
                <a:cs typeface="Times New Roman" panose="02020603050405020304" pitchFamily="18" charset="0"/>
              </a:rPr>
              <a:t>. </a:t>
            </a:r>
            <a:r>
              <a:rPr lang="en-US" sz="2400" dirty="0" err="1">
                <a:solidFill>
                  <a:srgbClr val="000000"/>
                </a:solidFill>
                <a:ea typeface="Calibri" panose="020F0502020204030204" pitchFamily="34" charset="0"/>
                <a:cs typeface="Times New Roman" panose="02020603050405020304" pitchFamily="18" charset="0"/>
              </a:rPr>
              <a:t>Sowle</a:t>
            </a:r>
            <a:r>
              <a:rPr lang="en-US" sz="2400" dirty="0">
                <a:solidFill>
                  <a:srgbClr val="000000"/>
                </a:solidFill>
                <a:ea typeface="Calibri" panose="020F0502020204030204" pitchFamily="34" charset="0"/>
                <a:cs typeface="Times New Roman" panose="02020603050405020304" pitchFamily="18" charset="0"/>
              </a:rPr>
              <a:t> thinks it will be interesting to broadcast the show live from Warsaw, Poland. Hal agrees, and says, “So what will I get paid for appearing on your show?  I would like $10,000.”  </a:t>
            </a:r>
            <a:r>
              <a:rPr lang="en-US" sz="2400" dirty="0" err="1">
                <a:solidFill>
                  <a:srgbClr val="000000"/>
                </a:solidFill>
                <a:ea typeface="Calibri" panose="020F0502020204030204" pitchFamily="34" charset="0"/>
                <a:cs typeface="Times New Roman" panose="02020603050405020304" pitchFamily="18" charset="0"/>
              </a:rPr>
              <a:t>Sowle</a:t>
            </a:r>
            <a:r>
              <a:rPr lang="en-US" sz="2400" dirty="0">
                <a:solidFill>
                  <a:srgbClr val="000000"/>
                </a:solidFill>
                <a:ea typeface="Calibri" panose="020F0502020204030204" pitchFamily="34" charset="0"/>
                <a:cs typeface="Times New Roman" panose="02020603050405020304" pitchFamily="18" charset="0"/>
              </a:rPr>
              <a:t> says, “I promise to pay you </a:t>
            </a:r>
            <a:r>
              <a:rPr lang="en-US" sz="2400" b="1" dirty="0">
                <a:solidFill>
                  <a:srgbClr val="000000"/>
                </a:solidFill>
                <a:ea typeface="Calibri" panose="020F0502020204030204" pitchFamily="34" charset="0"/>
                <a:cs typeface="Times New Roman" panose="02020603050405020304" pitchFamily="18" charset="0"/>
              </a:rPr>
              <a:t>an amount equal to $10,000.</a:t>
            </a:r>
            <a:r>
              <a:rPr lang="en-US" sz="2400" dirty="0">
                <a:solidFill>
                  <a:srgbClr val="000000"/>
                </a:solidFill>
                <a:ea typeface="Calibri" panose="020F0502020204030204" pitchFamily="34" charset="0"/>
                <a:cs typeface="Times New Roman" panose="02020603050405020304" pitchFamily="18" charset="0"/>
              </a:rPr>
              <a:t>” </a:t>
            </a:r>
            <a:r>
              <a:rPr lang="en-US" sz="2400" dirty="0" err="1">
                <a:solidFill>
                  <a:srgbClr val="000000"/>
                </a:solidFill>
                <a:ea typeface="Calibri" panose="020F0502020204030204" pitchFamily="34" charset="0"/>
                <a:cs typeface="Times New Roman" panose="02020603050405020304" pitchFamily="18" charset="0"/>
              </a:rPr>
              <a:t>Sowle</a:t>
            </a:r>
            <a:r>
              <a:rPr lang="en-US" sz="2400" dirty="0">
                <a:solidFill>
                  <a:srgbClr val="000000"/>
                </a:solidFill>
                <a:ea typeface="Calibri" panose="020F0502020204030204" pitchFamily="34" charset="0"/>
                <a:cs typeface="Times New Roman" panose="02020603050405020304" pitchFamily="18" charset="0"/>
              </a:rPr>
              <a:t> pays Hal $10,000 in Polish currency. Hal had previously appeared on </a:t>
            </a:r>
            <a:r>
              <a:rPr lang="en-US" sz="2400" i="1" dirty="0" err="1">
                <a:solidFill>
                  <a:srgbClr val="000000"/>
                </a:solidFill>
                <a:ea typeface="Calibri" panose="020F0502020204030204" pitchFamily="34" charset="0"/>
                <a:cs typeface="Times New Roman" panose="02020603050405020304" pitchFamily="18" charset="0"/>
              </a:rPr>
              <a:t>Sowle</a:t>
            </a:r>
            <a:r>
              <a:rPr lang="en-US" sz="2400" i="1" dirty="0">
                <a:solidFill>
                  <a:srgbClr val="000000"/>
                </a:solidFill>
                <a:ea typeface="Calibri" panose="020F0502020204030204" pitchFamily="34" charset="0"/>
                <a:cs typeface="Times New Roman" panose="02020603050405020304" pitchFamily="18" charset="0"/>
              </a:rPr>
              <a:t> on Soul</a:t>
            </a:r>
            <a:r>
              <a:rPr lang="en-US" sz="2400" dirty="0">
                <a:solidFill>
                  <a:srgbClr val="000000"/>
                </a:solidFill>
                <a:ea typeface="Calibri" panose="020F0502020204030204" pitchFamily="34" charset="0"/>
                <a:cs typeface="Times New Roman" panose="02020603050405020304" pitchFamily="18" charset="0"/>
              </a:rPr>
              <a:t> three times when the show was broadcast from a foreign location: once in Kiev, Ukraine; once in Beijing, China; and once in Bangalore, India. He was paid respectively in Ukrainian, Chinese, and Indian currency. Despite this pattern, Hal assumed that “$10,000” meant payment in US currency.</a:t>
            </a:r>
          </a:p>
          <a:p>
            <a:pPr marL="0">
              <a:spcBef>
                <a:spcPts val="0"/>
              </a:spcBef>
              <a:spcAft>
                <a:spcPts val="0"/>
              </a:spcAft>
            </a:pPr>
            <a:r>
              <a:rPr lang="en-US" sz="2400" dirty="0">
                <a:solidFill>
                  <a:srgbClr val="000000"/>
                </a:solidFill>
                <a:ea typeface="Calibri" panose="020F0502020204030204" pitchFamily="34" charset="0"/>
                <a:cs typeface="Times New Roman" panose="02020603050405020304" pitchFamily="18" charset="0"/>
              </a:rPr>
              <a:t>Did </a:t>
            </a:r>
            <a:r>
              <a:rPr lang="en-US" sz="2400" dirty="0" err="1">
                <a:solidFill>
                  <a:srgbClr val="000000"/>
                </a:solidFill>
                <a:ea typeface="Calibri" panose="020F0502020204030204" pitchFamily="34" charset="0"/>
                <a:cs typeface="Times New Roman" panose="02020603050405020304" pitchFamily="18" charset="0"/>
              </a:rPr>
              <a:t>Sowle</a:t>
            </a:r>
            <a:r>
              <a:rPr lang="en-US" sz="2400" dirty="0">
                <a:solidFill>
                  <a:srgbClr val="000000"/>
                </a:solidFill>
                <a:ea typeface="Calibri" panose="020F0502020204030204" pitchFamily="34" charset="0"/>
                <a:cs typeface="Times New Roman" panose="02020603050405020304" pitchFamily="18" charset="0"/>
              </a:rPr>
              <a:t> breach his promise? </a:t>
            </a:r>
          </a:p>
          <a:p>
            <a:pPr>
              <a:spcBef>
                <a:spcPts val="0"/>
              </a:spcBef>
              <a:spcAft>
                <a:spcPts val="0"/>
              </a:spcAft>
              <a:buFont typeface="+mj-lt"/>
              <a:buAutoNum type="alphaLcParenBoth"/>
            </a:pPr>
            <a:r>
              <a:rPr lang="en-US" sz="2400" dirty="0">
                <a:solidFill>
                  <a:srgbClr val="000000"/>
                </a:solidFill>
                <a:ea typeface="Calibri" panose="020F0502020204030204" pitchFamily="34" charset="0"/>
                <a:cs typeface="Times New Roman" panose="02020603050405020304" pitchFamily="18" charset="0"/>
              </a:rPr>
              <a:t>Yes</a:t>
            </a:r>
          </a:p>
          <a:p>
            <a:pPr>
              <a:spcBef>
                <a:spcPts val="0"/>
              </a:spcBef>
              <a:spcAft>
                <a:spcPts val="0"/>
              </a:spcAft>
              <a:buFont typeface="+mj-lt"/>
              <a:buAutoNum type="alphaLcParenBoth"/>
            </a:pPr>
            <a:r>
              <a:rPr lang="en-US" sz="2400" dirty="0">
                <a:solidFill>
                  <a:srgbClr val="000000"/>
                </a:solidFill>
                <a:ea typeface="Calibri" panose="020F0502020204030204" pitchFamily="34" charset="0"/>
                <a:cs typeface="Times New Roman" panose="02020603050405020304" pitchFamily="18" charset="0"/>
              </a:rPr>
              <a:t>No</a:t>
            </a:r>
          </a:p>
          <a:p>
            <a:pPr marL="0" indent="0">
              <a:spcBef>
                <a:spcPts val="0"/>
              </a:spcBef>
              <a:spcAft>
                <a:spcPts val="0"/>
              </a:spcAft>
              <a:buNone/>
            </a:pPr>
            <a:endParaRPr lang="en-US" sz="1800" dirty="0">
              <a:solidFill>
                <a:srgbClr val="000000"/>
              </a:solidFill>
              <a:latin typeface="Verdana" panose="020B0604030504040204" pitchFamily="34" charset="0"/>
              <a:ea typeface="Calibri" panose="020F0502020204030204" pitchFamily="34" charset="0"/>
              <a:cs typeface="Times New Roman" panose="02020603050405020304" pitchFamily="18" charset="0"/>
            </a:endParaRPr>
          </a:p>
          <a:p>
            <a:pPr marL="0">
              <a:lnSpc>
                <a:spcPct val="200000"/>
              </a:lnSpc>
              <a:spcBef>
                <a:spcPts val="0"/>
              </a:spcBef>
              <a:spcAft>
                <a:spcPts val="0"/>
              </a:spcAft>
            </a:pPr>
            <a:endParaRPr lang="en-US" sz="1800" dirty="0">
              <a:solidFill>
                <a:srgbClr val="000000"/>
              </a:solidFill>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221228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FC11A-022E-4F39-BF8F-56B45A78DCED}"/>
              </a:ext>
            </a:extLst>
          </p:cNvPr>
          <p:cNvSpPr>
            <a:spLocks noGrp="1"/>
          </p:cNvSpPr>
          <p:nvPr>
            <p:ph type="title"/>
          </p:nvPr>
        </p:nvSpPr>
        <p:spPr/>
        <p:txBody>
          <a:bodyPr/>
          <a:lstStyle/>
          <a:p>
            <a:r>
              <a:rPr lang="en-US" dirty="0" err="1"/>
              <a:t>Sowle</a:t>
            </a:r>
            <a:r>
              <a:rPr lang="en-US" dirty="0"/>
              <a:t> and Heyman</a:t>
            </a:r>
          </a:p>
        </p:txBody>
      </p:sp>
      <p:sp>
        <p:nvSpPr>
          <p:cNvPr id="3" name="Content Placeholder 2">
            <a:extLst>
              <a:ext uri="{FF2B5EF4-FFF2-40B4-BE49-F238E27FC236}">
                <a16:creationId xmlns:a16="http://schemas.microsoft.com/office/drawing/2014/main" id="{67D80538-2DE3-442B-A44B-91B030FE2A9C}"/>
              </a:ext>
            </a:extLst>
          </p:cNvPr>
          <p:cNvSpPr>
            <a:spLocks noGrp="1"/>
          </p:cNvSpPr>
          <p:nvPr>
            <p:ph idx="1"/>
          </p:nvPr>
        </p:nvSpPr>
        <p:spPr>
          <a:xfrm>
            <a:off x="609600" y="1163638"/>
            <a:ext cx="11277600" cy="5694363"/>
          </a:xfrm>
        </p:spPr>
        <p:txBody>
          <a:bodyPr/>
          <a:lstStyle/>
          <a:p>
            <a:r>
              <a:rPr lang="en-US" sz="2400" dirty="0">
                <a:solidFill>
                  <a:srgbClr val="000000"/>
                </a:solidFill>
                <a:ea typeface="Times New Roman" panose="02020603050405020304" pitchFamily="18" charset="0"/>
                <a:cs typeface="Verdana" panose="020B0604030504040204" pitchFamily="34" charset="0"/>
              </a:rPr>
              <a:t>Steve </a:t>
            </a:r>
            <a:r>
              <a:rPr lang="en-US" sz="2400" dirty="0" err="1">
                <a:solidFill>
                  <a:srgbClr val="000000"/>
                </a:solidFill>
                <a:ea typeface="Times New Roman" panose="02020603050405020304" pitchFamily="18" charset="0"/>
                <a:cs typeface="Verdana" panose="020B0604030504040204" pitchFamily="34" charset="0"/>
              </a:rPr>
              <a:t>Sowle</a:t>
            </a:r>
            <a:r>
              <a:rPr lang="en-US" sz="2400" dirty="0">
                <a:solidFill>
                  <a:srgbClr val="000000"/>
                </a:solidFill>
                <a:ea typeface="Times New Roman" panose="02020603050405020304" pitchFamily="18" charset="0"/>
                <a:cs typeface="Verdana" panose="020B0604030504040204" pitchFamily="34" charset="0"/>
              </a:rPr>
              <a:t> is the manager and lead singer of the band, Sounds of </a:t>
            </a:r>
            <a:r>
              <a:rPr lang="en-US" sz="2400" dirty="0" err="1">
                <a:solidFill>
                  <a:srgbClr val="000000"/>
                </a:solidFill>
                <a:ea typeface="Times New Roman" panose="02020603050405020304" pitchFamily="18" charset="0"/>
                <a:cs typeface="Verdana" panose="020B0604030504040204" pitchFamily="34" charset="0"/>
              </a:rPr>
              <a:t>Sowle</a:t>
            </a:r>
            <a:r>
              <a:rPr lang="en-US" sz="2400" dirty="0">
                <a:solidFill>
                  <a:srgbClr val="000000"/>
                </a:solidFill>
                <a:ea typeface="Times New Roman" panose="02020603050405020304" pitchFamily="18" charset="0"/>
                <a:cs typeface="Verdana" panose="020B0604030504040204" pitchFamily="34" charset="0"/>
              </a:rPr>
              <a:t>, which specializes in the big band sound of the 1940s.  The band has just produced its first CD, </a:t>
            </a:r>
            <a:r>
              <a:rPr lang="en-US" sz="2400" dirty="0" err="1">
                <a:solidFill>
                  <a:srgbClr val="000000"/>
                </a:solidFill>
                <a:ea typeface="Times New Roman" panose="02020603050405020304" pitchFamily="18" charset="0"/>
                <a:cs typeface="Verdana" panose="020B0604030504040204" pitchFamily="34" charset="0"/>
              </a:rPr>
              <a:t>Sowle</a:t>
            </a:r>
            <a:r>
              <a:rPr lang="en-US" sz="2400" dirty="0">
                <a:solidFill>
                  <a:srgbClr val="000000"/>
                </a:solidFill>
                <a:ea typeface="Times New Roman" panose="02020603050405020304" pitchFamily="18" charset="0"/>
                <a:cs typeface="Verdana" panose="020B0604030504040204" pitchFamily="34" charset="0"/>
              </a:rPr>
              <a:t> First.  </a:t>
            </a:r>
            <a:r>
              <a:rPr lang="en-US" sz="2400" dirty="0" err="1">
                <a:solidFill>
                  <a:srgbClr val="000000"/>
                </a:solidFill>
                <a:ea typeface="Times New Roman" panose="02020603050405020304" pitchFamily="18" charset="0"/>
                <a:cs typeface="Verdana" panose="020B0604030504040204" pitchFamily="34" charset="0"/>
              </a:rPr>
              <a:t>Sowle</a:t>
            </a:r>
            <a:r>
              <a:rPr lang="en-US" sz="2400" dirty="0">
                <a:solidFill>
                  <a:srgbClr val="000000"/>
                </a:solidFill>
                <a:ea typeface="Times New Roman" panose="02020603050405020304" pitchFamily="18" charset="0"/>
                <a:cs typeface="Verdana" panose="020B0604030504040204" pitchFamily="34" charset="0"/>
              </a:rPr>
              <a:t> is contacted by Steve, “Hey, Man,” Heyman of Heyman’s Hang Out.  Heyman says, “I will pay you $5000 for one night to perform at Heyman’s Hang Out to sing your “</a:t>
            </a:r>
            <a:r>
              <a:rPr lang="en-US" sz="2400" dirty="0" err="1">
                <a:solidFill>
                  <a:srgbClr val="000000"/>
                </a:solidFill>
                <a:ea typeface="Times New Roman" panose="02020603050405020304" pitchFamily="18" charset="0"/>
                <a:cs typeface="Verdana" panose="020B0604030504040204" pitchFamily="34" charset="0"/>
              </a:rPr>
              <a:t>Sowle</a:t>
            </a:r>
            <a:r>
              <a:rPr lang="en-US" sz="2400" dirty="0">
                <a:solidFill>
                  <a:srgbClr val="000000"/>
                </a:solidFill>
                <a:ea typeface="Times New Roman" panose="02020603050405020304" pitchFamily="18" charset="0"/>
                <a:cs typeface="Verdana" panose="020B0604030504040204" pitchFamily="34" charset="0"/>
              </a:rPr>
              <a:t>” music on December 7.”  </a:t>
            </a:r>
            <a:r>
              <a:rPr lang="en-US" sz="2400" dirty="0" err="1">
                <a:solidFill>
                  <a:srgbClr val="000000"/>
                </a:solidFill>
                <a:ea typeface="Times New Roman" panose="02020603050405020304" pitchFamily="18" charset="0"/>
                <a:cs typeface="Verdana" panose="020B0604030504040204" pitchFamily="34" charset="0"/>
              </a:rPr>
              <a:t>Sowle</a:t>
            </a:r>
            <a:r>
              <a:rPr lang="en-US" sz="2400" dirty="0">
                <a:solidFill>
                  <a:srgbClr val="000000"/>
                </a:solidFill>
                <a:ea typeface="Times New Roman" panose="02020603050405020304" pitchFamily="18" charset="0"/>
                <a:cs typeface="Verdana" panose="020B0604030504040204" pitchFamily="34" charset="0"/>
              </a:rPr>
              <a:t> responds by saying, “That’s a deal.” Heyman happens to think “</a:t>
            </a:r>
            <a:r>
              <a:rPr lang="en-US" sz="2400" dirty="0" err="1">
                <a:solidFill>
                  <a:srgbClr val="000000"/>
                </a:solidFill>
                <a:ea typeface="Times New Roman" panose="02020603050405020304" pitchFamily="18" charset="0"/>
                <a:cs typeface="Verdana" panose="020B0604030504040204" pitchFamily="34" charset="0"/>
              </a:rPr>
              <a:t>Sowle</a:t>
            </a:r>
            <a:r>
              <a:rPr lang="en-US" sz="2400" dirty="0">
                <a:solidFill>
                  <a:srgbClr val="000000"/>
                </a:solidFill>
                <a:ea typeface="Times New Roman" panose="02020603050405020304" pitchFamily="18" charset="0"/>
                <a:cs typeface="Verdana" panose="020B0604030504040204" pitchFamily="34" charset="0"/>
              </a:rPr>
              <a:t>” music means rhythm and blues, not the big band sound </a:t>
            </a:r>
            <a:r>
              <a:rPr lang="en-US" sz="2400" dirty="0" err="1">
                <a:solidFill>
                  <a:srgbClr val="000000"/>
                </a:solidFill>
                <a:ea typeface="Times New Roman" panose="02020603050405020304" pitchFamily="18" charset="0"/>
                <a:cs typeface="Verdana" panose="020B0604030504040204" pitchFamily="34" charset="0"/>
              </a:rPr>
              <a:t>Sowle</a:t>
            </a:r>
            <a:r>
              <a:rPr lang="en-US" sz="2400" dirty="0">
                <a:solidFill>
                  <a:srgbClr val="000000"/>
                </a:solidFill>
                <a:ea typeface="Times New Roman" panose="02020603050405020304" pitchFamily="18" charset="0"/>
                <a:cs typeface="Verdana" panose="020B0604030504040204" pitchFamily="34" charset="0"/>
              </a:rPr>
              <a:t> thought Heyman meant.  Neither </a:t>
            </a:r>
            <a:r>
              <a:rPr lang="en-US" sz="2400" dirty="0" err="1">
                <a:solidFill>
                  <a:srgbClr val="000000"/>
                </a:solidFill>
                <a:ea typeface="Times New Roman" panose="02020603050405020304" pitchFamily="18" charset="0"/>
                <a:cs typeface="Verdana" panose="020B0604030504040204" pitchFamily="34" charset="0"/>
              </a:rPr>
              <a:t>Sowle</a:t>
            </a:r>
            <a:r>
              <a:rPr lang="en-US" sz="2400" dirty="0">
                <a:solidFill>
                  <a:srgbClr val="000000"/>
                </a:solidFill>
                <a:ea typeface="Times New Roman" panose="02020603050405020304" pitchFamily="18" charset="0"/>
                <a:cs typeface="Verdana" panose="020B0604030504040204" pitchFamily="34" charset="0"/>
              </a:rPr>
              <a:t> nor Heyman was aware of the misunderstanding.  The </a:t>
            </a:r>
            <a:r>
              <a:rPr lang="en-US" sz="2400" dirty="0" err="1">
                <a:solidFill>
                  <a:srgbClr val="000000"/>
                </a:solidFill>
                <a:ea typeface="Times New Roman" panose="02020603050405020304" pitchFamily="18" charset="0"/>
                <a:cs typeface="Verdana" panose="020B0604030504040204" pitchFamily="34" charset="0"/>
              </a:rPr>
              <a:t>Sowle</a:t>
            </a:r>
            <a:r>
              <a:rPr lang="en-US" sz="2400" dirty="0">
                <a:solidFill>
                  <a:srgbClr val="000000"/>
                </a:solidFill>
                <a:ea typeface="Times New Roman" panose="02020603050405020304" pitchFamily="18" charset="0"/>
                <a:cs typeface="Verdana" panose="020B0604030504040204" pitchFamily="34" charset="0"/>
              </a:rPr>
              <a:t> Sounds band is very popular, and Heyman hired them because of that.  He does not really care what kind of music the band plays.  </a:t>
            </a:r>
          </a:p>
          <a:p>
            <a:r>
              <a:rPr lang="en-US" sz="2400" dirty="0"/>
              <a:t>When </a:t>
            </a:r>
            <a:r>
              <a:rPr lang="en-US" sz="2400" dirty="0" err="1"/>
              <a:t>Sowle</a:t>
            </a:r>
            <a:r>
              <a:rPr lang="en-US" sz="2400" dirty="0"/>
              <a:t> played big band music, did he breach his promise?</a:t>
            </a:r>
          </a:p>
          <a:p>
            <a:r>
              <a:rPr lang="en-US" sz="2400" dirty="0"/>
              <a:t>(a) Yes</a:t>
            </a:r>
          </a:p>
          <a:p>
            <a:r>
              <a:rPr lang="en-US" sz="2400" dirty="0"/>
              <a:t>(b) No</a:t>
            </a:r>
            <a:endParaRPr lang="en-US" sz="2300" dirty="0"/>
          </a:p>
        </p:txBody>
      </p:sp>
    </p:spTree>
    <p:extLst>
      <p:ext uri="{BB962C8B-B14F-4D97-AF65-F5344CB8AC3E}">
        <p14:creationId xmlns:p14="http://schemas.microsoft.com/office/powerpoint/2010/main" val="9637843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E74F6BA-DA10-422C-A106-7B1BAC6FEEF8}"/>
              </a:ext>
            </a:extLst>
          </p:cNvPr>
          <p:cNvSpPr/>
          <p:nvPr/>
        </p:nvSpPr>
        <p:spPr>
          <a:xfrm>
            <a:off x="762000" y="304801"/>
            <a:ext cx="11049000" cy="46481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4" name="Text Box 4">
            <a:extLst>
              <a:ext uri="{FF2B5EF4-FFF2-40B4-BE49-F238E27FC236}">
                <a16:creationId xmlns:a16="http://schemas.microsoft.com/office/drawing/2014/main" id="{6162D6A9-B5E2-4C1D-AAE2-CA0CB1FC95E9}"/>
              </a:ext>
            </a:extLst>
          </p:cNvPr>
          <p:cNvSpPr txBox="1">
            <a:spLocks noChangeArrowheads="1"/>
          </p:cNvSpPr>
          <p:nvPr/>
        </p:nvSpPr>
        <p:spPr bwMode="auto">
          <a:xfrm>
            <a:off x="4114800" y="1371600"/>
            <a:ext cx="632460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Objective intent test adequately resolves any ambiguity?</a:t>
            </a:r>
          </a:p>
        </p:txBody>
      </p:sp>
      <p:sp>
        <p:nvSpPr>
          <p:cNvPr id="3075" name="Line 5">
            <a:extLst>
              <a:ext uri="{FF2B5EF4-FFF2-40B4-BE49-F238E27FC236}">
                <a16:creationId xmlns:a16="http://schemas.microsoft.com/office/drawing/2014/main" id="{279A80E3-B5A4-44DD-9A74-64503880F62B}"/>
              </a:ext>
            </a:extLst>
          </p:cNvPr>
          <p:cNvSpPr>
            <a:spLocks noChangeShapeType="1"/>
          </p:cNvSpPr>
          <p:nvPr/>
        </p:nvSpPr>
        <p:spPr bwMode="auto">
          <a:xfrm flipH="1">
            <a:off x="3124200" y="685800"/>
            <a:ext cx="2209800" cy="838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6" name="Line 6">
            <a:extLst>
              <a:ext uri="{FF2B5EF4-FFF2-40B4-BE49-F238E27FC236}">
                <a16:creationId xmlns:a16="http://schemas.microsoft.com/office/drawing/2014/main" id="{87D8DED3-9A25-43D9-B2B7-8E117A57E80E}"/>
              </a:ext>
            </a:extLst>
          </p:cNvPr>
          <p:cNvSpPr>
            <a:spLocks noChangeShapeType="1"/>
          </p:cNvSpPr>
          <p:nvPr/>
        </p:nvSpPr>
        <p:spPr bwMode="auto">
          <a:xfrm>
            <a:off x="5299075" y="685800"/>
            <a:ext cx="11430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7" name="Text Box 7">
            <a:extLst>
              <a:ext uri="{FF2B5EF4-FFF2-40B4-BE49-F238E27FC236}">
                <a16:creationId xmlns:a16="http://schemas.microsoft.com/office/drawing/2014/main" id="{E933441C-9603-48AA-8D55-C302CC6F94A7}"/>
              </a:ext>
            </a:extLst>
          </p:cNvPr>
          <p:cNvSpPr txBox="1">
            <a:spLocks noChangeArrowheads="1"/>
          </p:cNvSpPr>
          <p:nvPr/>
        </p:nvSpPr>
        <p:spPr bwMode="auto">
          <a:xfrm>
            <a:off x="5486400" y="1447801"/>
            <a:ext cx="2514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800"/>
          </a:p>
        </p:txBody>
      </p:sp>
      <p:sp>
        <p:nvSpPr>
          <p:cNvPr id="3078" name="Text Box 8">
            <a:extLst>
              <a:ext uri="{FF2B5EF4-FFF2-40B4-BE49-F238E27FC236}">
                <a16:creationId xmlns:a16="http://schemas.microsoft.com/office/drawing/2014/main" id="{230D7D7C-36CB-4874-A5E7-48A263192A0E}"/>
              </a:ext>
            </a:extLst>
          </p:cNvPr>
          <p:cNvSpPr txBox="1">
            <a:spLocks noChangeArrowheads="1"/>
          </p:cNvSpPr>
          <p:nvPr/>
        </p:nvSpPr>
        <p:spPr bwMode="auto">
          <a:xfrm>
            <a:off x="6324600" y="2438401"/>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Misunderstanding?</a:t>
            </a:r>
          </a:p>
        </p:txBody>
      </p:sp>
      <p:sp>
        <p:nvSpPr>
          <p:cNvPr id="3079" name="Line 9">
            <a:extLst>
              <a:ext uri="{FF2B5EF4-FFF2-40B4-BE49-F238E27FC236}">
                <a16:creationId xmlns:a16="http://schemas.microsoft.com/office/drawing/2014/main" id="{F537FA6E-7A92-40BF-9952-6BED751CC94A}"/>
              </a:ext>
            </a:extLst>
          </p:cNvPr>
          <p:cNvSpPr>
            <a:spLocks noChangeShapeType="1"/>
          </p:cNvSpPr>
          <p:nvPr/>
        </p:nvSpPr>
        <p:spPr bwMode="auto">
          <a:xfrm flipH="1">
            <a:off x="6019800" y="2895600"/>
            <a:ext cx="10668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0" name="Text Box 10">
            <a:extLst>
              <a:ext uri="{FF2B5EF4-FFF2-40B4-BE49-F238E27FC236}">
                <a16:creationId xmlns:a16="http://schemas.microsoft.com/office/drawing/2014/main" id="{950E3723-9AB0-421B-8C08-984D161AAA99}"/>
              </a:ext>
            </a:extLst>
          </p:cNvPr>
          <p:cNvSpPr txBox="1">
            <a:spLocks noChangeArrowheads="1"/>
          </p:cNvSpPr>
          <p:nvPr/>
        </p:nvSpPr>
        <p:spPr bwMode="auto">
          <a:xfrm>
            <a:off x="3276600" y="3429000"/>
            <a:ext cx="3810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One party knows or should know of the misunderstanding?</a:t>
            </a:r>
          </a:p>
        </p:txBody>
      </p:sp>
      <p:sp>
        <p:nvSpPr>
          <p:cNvPr id="3081" name="Line 11">
            <a:extLst>
              <a:ext uri="{FF2B5EF4-FFF2-40B4-BE49-F238E27FC236}">
                <a16:creationId xmlns:a16="http://schemas.microsoft.com/office/drawing/2014/main" id="{4DA970DF-967A-48D1-89C1-7DE5B890FBFE}"/>
              </a:ext>
            </a:extLst>
          </p:cNvPr>
          <p:cNvSpPr>
            <a:spLocks noChangeShapeType="1"/>
          </p:cNvSpPr>
          <p:nvPr/>
        </p:nvSpPr>
        <p:spPr bwMode="auto">
          <a:xfrm flipH="1">
            <a:off x="4114800" y="4114800"/>
            <a:ext cx="762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 name="Line 12">
            <a:extLst>
              <a:ext uri="{FF2B5EF4-FFF2-40B4-BE49-F238E27FC236}">
                <a16:creationId xmlns:a16="http://schemas.microsoft.com/office/drawing/2014/main" id="{A1EC2F13-0A57-4EBE-98DB-3E374F1D12A4}"/>
              </a:ext>
            </a:extLst>
          </p:cNvPr>
          <p:cNvSpPr>
            <a:spLocks noChangeShapeType="1"/>
          </p:cNvSpPr>
          <p:nvPr/>
        </p:nvSpPr>
        <p:spPr bwMode="auto">
          <a:xfrm>
            <a:off x="4876800" y="4114800"/>
            <a:ext cx="6096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3" name="Text Box 13">
            <a:extLst>
              <a:ext uri="{FF2B5EF4-FFF2-40B4-BE49-F238E27FC236}">
                <a16:creationId xmlns:a16="http://schemas.microsoft.com/office/drawing/2014/main" id="{68EE7262-0794-4356-8364-3BEF895724B9}"/>
              </a:ext>
            </a:extLst>
          </p:cNvPr>
          <p:cNvSpPr txBox="1">
            <a:spLocks noChangeArrowheads="1"/>
          </p:cNvSpPr>
          <p:nvPr/>
        </p:nvSpPr>
        <p:spPr bwMode="auto">
          <a:xfrm>
            <a:off x="2438400" y="4648200"/>
            <a:ext cx="2286000"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 contract under Restatement 201—note this may not be the result you want</a:t>
            </a:r>
          </a:p>
        </p:txBody>
      </p:sp>
      <p:sp>
        <p:nvSpPr>
          <p:cNvPr id="3084" name="Text Box 14">
            <a:extLst>
              <a:ext uri="{FF2B5EF4-FFF2-40B4-BE49-F238E27FC236}">
                <a16:creationId xmlns:a16="http://schemas.microsoft.com/office/drawing/2014/main" id="{61820594-7DAE-4943-825E-176C346CF314}"/>
              </a:ext>
            </a:extLst>
          </p:cNvPr>
          <p:cNvSpPr txBox="1">
            <a:spLocks noChangeArrowheads="1"/>
          </p:cNvSpPr>
          <p:nvPr/>
        </p:nvSpPr>
        <p:spPr bwMode="auto">
          <a:xfrm>
            <a:off x="5029200" y="4648201"/>
            <a:ext cx="1371600" cy="1477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Interpret against party with knowledge, etc. </a:t>
            </a:r>
          </a:p>
        </p:txBody>
      </p:sp>
      <p:sp>
        <p:nvSpPr>
          <p:cNvPr id="3085" name="Line 15">
            <a:extLst>
              <a:ext uri="{FF2B5EF4-FFF2-40B4-BE49-F238E27FC236}">
                <a16:creationId xmlns:a16="http://schemas.microsoft.com/office/drawing/2014/main" id="{D46A4E9F-B2DB-45E6-9597-AC4FDE4BCEEB}"/>
              </a:ext>
            </a:extLst>
          </p:cNvPr>
          <p:cNvSpPr>
            <a:spLocks noChangeShapeType="1"/>
          </p:cNvSpPr>
          <p:nvPr/>
        </p:nvSpPr>
        <p:spPr bwMode="auto">
          <a:xfrm>
            <a:off x="7086600" y="2895600"/>
            <a:ext cx="16002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6" name="Text Box 16">
            <a:extLst>
              <a:ext uri="{FF2B5EF4-FFF2-40B4-BE49-F238E27FC236}">
                <a16:creationId xmlns:a16="http://schemas.microsoft.com/office/drawing/2014/main" id="{3A0B544E-4BA8-4445-8880-23CF40100377}"/>
              </a:ext>
            </a:extLst>
          </p:cNvPr>
          <p:cNvSpPr txBox="1">
            <a:spLocks noChangeArrowheads="1"/>
          </p:cNvSpPr>
          <p:nvPr/>
        </p:nvSpPr>
        <p:spPr bwMode="auto">
          <a:xfrm>
            <a:off x="7467600" y="3505200"/>
            <a:ext cx="32004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Main purpose of the contract can be determined?</a:t>
            </a:r>
          </a:p>
        </p:txBody>
      </p:sp>
      <p:sp>
        <p:nvSpPr>
          <p:cNvPr id="3087" name="Line 17">
            <a:extLst>
              <a:ext uri="{FF2B5EF4-FFF2-40B4-BE49-F238E27FC236}">
                <a16:creationId xmlns:a16="http://schemas.microsoft.com/office/drawing/2014/main" id="{3E17F93B-83FE-4714-894D-B5994FD6389D}"/>
              </a:ext>
            </a:extLst>
          </p:cNvPr>
          <p:cNvSpPr>
            <a:spLocks noChangeShapeType="1"/>
          </p:cNvSpPr>
          <p:nvPr/>
        </p:nvSpPr>
        <p:spPr bwMode="auto">
          <a:xfrm flipH="1">
            <a:off x="7924800" y="4114800"/>
            <a:ext cx="9144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8" name="Text Box 18">
            <a:extLst>
              <a:ext uri="{FF2B5EF4-FFF2-40B4-BE49-F238E27FC236}">
                <a16:creationId xmlns:a16="http://schemas.microsoft.com/office/drawing/2014/main" id="{B1843027-CE3B-4FEE-AF8E-0CE7018E0A51}"/>
              </a:ext>
            </a:extLst>
          </p:cNvPr>
          <p:cNvSpPr txBox="1">
            <a:spLocks noChangeArrowheads="1"/>
          </p:cNvSpPr>
          <p:nvPr/>
        </p:nvSpPr>
        <p:spPr bwMode="auto">
          <a:xfrm>
            <a:off x="7086600" y="4724400"/>
            <a:ext cx="16764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Use hypothetical intent test</a:t>
            </a:r>
          </a:p>
        </p:txBody>
      </p:sp>
      <p:sp>
        <p:nvSpPr>
          <p:cNvPr id="3089" name="Line 19">
            <a:extLst>
              <a:ext uri="{FF2B5EF4-FFF2-40B4-BE49-F238E27FC236}">
                <a16:creationId xmlns:a16="http://schemas.microsoft.com/office/drawing/2014/main" id="{319C3E49-6D6D-4CA6-B8E1-A7DB0E7ED75D}"/>
              </a:ext>
            </a:extLst>
          </p:cNvPr>
          <p:cNvSpPr>
            <a:spLocks noChangeShapeType="1"/>
          </p:cNvSpPr>
          <p:nvPr/>
        </p:nvSpPr>
        <p:spPr bwMode="auto">
          <a:xfrm>
            <a:off x="8839200" y="4114800"/>
            <a:ext cx="9906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0" name="Text Box 20">
            <a:extLst>
              <a:ext uri="{FF2B5EF4-FFF2-40B4-BE49-F238E27FC236}">
                <a16:creationId xmlns:a16="http://schemas.microsoft.com/office/drawing/2014/main" id="{5BD103A1-AEBD-403B-A784-8E7BFEA85528}"/>
              </a:ext>
            </a:extLst>
          </p:cNvPr>
          <p:cNvSpPr txBox="1">
            <a:spLocks noChangeArrowheads="1"/>
          </p:cNvSpPr>
          <p:nvPr/>
        </p:nvSpPr>
        <p:spPr bwMode="auto">
          <a:xfrm>
            <a:off x="9067800" y="4876800"/>
            <a:ext cx="1371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Use other strategies</a:t>
            </a:r>
          </a:p>
        </p:txBody>
      </p:sp>
      <p:sp>
        <p:nvSpPr>
          <p:cNvPr id="3091" name="Text Box 21">
            <a:extLst>
              <a:ext uri="{FF2B5EF4-FFF2-40B4-BE49-F238E27FC236}">
                <a16:creationId xmlns:a16="http://schemas.microsoft.com/office/drawing/2014/main" id="{539E1618-0800-4696-BED1-F6FEE2A2F7DF}"/>
              </a:ext>
            </a:extLst>
          </p:cNvPr>
          <p:cNvSpPr txBox="1">
            <a:spLocks noChangeArrowheads="1"/>
          </p:cNvSpPr>
          <p:nvPr/>
        </p:nvSpPr>
        <p:spPr bwMode="auto">
          <a:xfrm>
            <a:off x="4191000" y="2209800"/>
            <a:ext cx="15240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Use objective intent test</a:t>
            </a:r>
          </a:p>
        </p:txBody>
      </p:sp>
      <p:sp>
        <p:nvSpPr>
          <p:cNvPr id="3092" name="Text Box 22">
            <a:extLst>
              <a:ext uri="{FF2B5EF4-FFF2-40B4-BE49-F238E27FC236}">
                <a16:creationId xmlns:a16="http://schemas.microsoft.com/office/drawing/2014/main" id="{7AE80E8F-9DA3-4723-B780-E074F190715F}"/>
              </a:ext>
            </a:extLst>
          </p:cNvPr>
          <p:cNvSpPr txBox="1">
            <a:spLocks noChangeArrowheads="1"/>
          </p:cNvSpPr>
          <p:nvPr/>
        </p:nvSpPr>
        <p:spPr bwMode="auto">
          <a:xfrm>
            <a:off x="4114800" y="304801"/>
            <a:ext cx="2590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Relevant trade usage?</a:t>
            </a:r>
          </a:p>
        </p:txBody>
      </p:sp>
      <p:sp>
        <p:nvSpPr>
          <p:cNvPr id="3093" name="Line 23">
            <a:extLst>
              <a:ext uri="{FF2B5EF4-FFF2-40B4-BE49-F238E27FC236}">
                <a16:creationId xmlns:a16="http://schemas.microsoft.com/office/drawing/2014/main" id="{46DBA7C6-1E89-4C8F-BBFC-F66959E7F27B}"/>
              </a:ext>
            </a:extLst>
          </p:cNvPr>
          <p:cNvSpPr>
            <a:spLocks noChangeShapeType="1"/>
          </p:cNvSpPr>
          <p:nvPr/>
        </p:nvSpPr>
        <p:spPr bwMode="auto">
          <a:xfrm flipH="1">
            <a:off x="5105400" y="1752600"/>
            <a:ext cx="9906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4" name="Line 24">
            <a:extLst>
              <a:ext uri="{FF2B5EF4-FFF2-40B4-BE49-F238E27FC236}">
                <a16:creationId xmlns:a16="http://schemas.microsoft.com/office/drawing/2014/main" id="{EC210545-A53E-442D-9F17-76DE91FDB567}"/>
              </a:ext>
            </a:extLst>
          </p:cNvPr>
          <p:cNvSpPr>
            <a:spLocks noChangeShapeType="1"/>
          </p:cNvSpPr>
          <p:nvPr/>
        </p:nvSpPr>
        <p:spPr bwMode="auto">
          <a:xfrm>
            <a:off x="6096000" y="1752600"/>
            <a:ext cx="8382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5" name="Text Box 25">
            <a:extLst>
              <a:ext uri="{FF2B5EF4-FFF2-40B4-BE49-F238E27FC236}">
                <a16:creationId xmlns:a16="http://schemas.microsoft.com/office/drawing/2014/main" id="{6FDFC99B-1270-4CD8-AB18-A94138251A6B}"/>
              </a:ext>
            </a:extLst>
          </p:cNvPr>
          <p:cNvSpPr txBox="1">
            <a:spLocks noChangeArrowheads="1"/>
          </p:cNvSpPr>
          <p:nvPr/>
        </p:nvSpPr>
        <p:spPr bwMode="auto">
          <a:xfrm>
            <a:off x="3657600" y="838201"/>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3096" name="Text Box 27">
            <a:extLst>
              <a:ext uri="{FF2B5EF4-FFF2-40B4-BE49-F238E27FC236}">
                <a16:creationId xmlns:a16="http://schemas.microsoft.com/office/drawing/2014/main" id="{B2C6B5F2-B131-4790-A932-A43E089751F5}"/>
              </a:ext>
            </a:extLst>
          </p:cNvPr>
          <p:cNvSpPr txBox="1">
            <a:spLocks noChangeArrowheads="1"/>
          </p:cNvSpPr>
          <p:nvPr/>
        </p:nvSpPr>
        <p:spPr bwMode="auto">
          <a:xfrm>
            <a:off x="4876800" y="1828801"/>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3097" name="Text Box 28">
            <a:extLst>
              <a:ext uri="{FF2B5EF4-FFF2-40B4-BE49-F238E27FC236}">
                <a16:creationId xmlns:a16="http://schemas.microsoft.com/office/drawing/2014/main" id="{B8B5DB41-70C8-4E2F-98B7-D2F0011CAD8F}"/>
              </a:ext>
            </a:extLst>
          </p:cNvPr>
          <p:cNvSpPr txBox="1">
            <a:spLocks noChangeArrowheads="1"/>
          </p:cNvSpPr>
          <p:nvPr/>
        </p:nvSpPr>
        <p:spPr bwMode="auto">
          <a:xfrm>
            <a:off x="5867400" y="2895601"/>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3098" name="Text Box 29">
            <a:extLst>
              <a:ext uri="{FF2B5EF4-FFF2-40B4-BE49-F238E27FC236}">
                <a16:creationId xmlns:a16="http://schemas.microsoft.com/office/drawing/2014/main" id="{6507F0E4-2528-48CD-8B19-B09644B1A5DB}"/>
              </a:ext>
            </a:extLst>
          </p:cNvPr>
          <p:cNvSpPr txBox="1">
            <a:spLocks noChangeArrowheads="1"/>
          </p:cNvSpPr>
          <p:nvPr/>
        </p:nvSpPr>
        <p:spPr bwMode="auto">
          <a:xfrm>
            <a:off x="3657600" y="4114801"/>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3099" name="Text Box 30">
            <a:extLst>
              <a:ext uri="{FF2B5EF4-FFF2-40B4-BE49-F238E27FC236}">
                <a16:creationId xmlns:a16="http://schemas.microsoft.com/office/drawing/2014/main" id="{776D075F-18F3-4E2B-8917-61352F96D7CF}"/>
              </a:ext>
            </a:extLst>
          </p:cNvPr>
          <p:cNvSpPr txBox="1">
            <a:spLocks noChangeArrowheads="1"/>
          </p:cNvSpPr>
          <p:nvPr/>
        </p:nvSpPr>
        <p:spPr bwMode="auto">
          <a:xfrm>
            <a:off x="5334000" y="4114801"/>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3100" name="Text Box 31">
            <a:extLst>
              <a:ext uri="{FF2B5EF4-FFF2-40B4-BE49-F238E27FC236}">
                <a16:creationId xmlns:a16="http://schemas.microsoft.com/office/drawing/2014/main" id="{51101EF6-E336-41D2-A139-3335059EC7CA}"/>
              </a:ext>
            </a:extLst>
          </p:cNvPr>
          <p:cNvSpPr txBox="1">
            <a:spLocks noChangeArrowheads="1"/>
          </p:cNvSpPr>
          <p:nvPr/>
        </p:nvSpPr>
        <p:spPr bwMode="auto">
          <a:xfrm>
            <a:off x="6019800" y="762001"/>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3101" name="Text Box 34">
            <a:extLst>
              <a:ext uri="{FF2B5EF4-FFF2-40B4-BE49-F238E27FC236}">
                <a16:creationId xmlns:a16="http://schemas.microsoft.com/office/drawing/2014/main" id="{8F2E1DD0-1479-4159-8027-BC43E3F80E82}"/>
              </a:ext>
            </a:extLst>
          </p:cNvPr>
          <p:cNvSpPr txBox="1">
            <a:spLocks noChangeArrowheads="1"/>
          </p:cNvSpPr>
          <p:nvPr/>
        </p:nvSpPr>
        <p:spPr bwMode="auto">
          <a:xfrm>
            <a:off x="6629400" y="1752601"/>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3102" name="Text Box 35">
            <a:extLst>
              <a:ext uri="{FF2B5EF4-FFF2-40B4-BE49-F238E27FC236}">
                <a16:creationId xmlns:a16="http://schemas.microsoft.com/office/drawing/2014/main" id="{CA95992A-3A5C-4199-993D-B32DA8FCF866}"/>
              </a:ext>
            </a:extLst>
          </p:cNvPr>
          <p:cNvSpPr txBox="1">
            <a:spLocks noChangeArrowheads="1"/>
          </p:cNvSpPr>
          <p:nvPr/>
        </p:nvSpPr>
        <p:spPr bwMode="auto">
          <a:xfrm>
            <a:off x="7848600" y="2895601"/>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3103" name="Text Box 36">
            <a:extLst>
              <a:ext uri="{FF2B5EF4-FFF2-40B4-BE49-F238E27FC236}">
                <a16:creationId xmlns:a16="http://schemas.microsoft.com/office/drawing/2014/main" id="{99D3499F-0F2A-4618-B427-9984E2E8D78E}"/>
              </a:ext>
            </a:extLst>
          </p:cNvPr>
          <p:cNvSpPr txBox="1">
            <a:spLocks noChangeArrowheads="1"/>
          </p:cNvSpPr>
          <p:nvPr/>
        </p:nvSpPr>
        <p:spPr bwMode="auto">
          <a:xfrm>
            <a:off x="9372600" y="4191001"/>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3104" name="Text Box 37">
            <a:extLst>
              <a:ext uri="{FF2B5EF4-FFF2-40B4-BE49-F238E27FC236}">
                <a16:creationId xmlns:a16="http://schemas.microsoft.com/office/drawing/2014/main" id="{CB2CEF24-5C82-465D-8ED3-8518B61BE040}"/>
              </a:ext>
            </a:extLst>
          </p:cNvPr>
          <p:cNvSpPr txBox="1">
            <a:spLocks noChangeArrowheads="1"/>
          </p:cNvSpPr>
          <p:nvPr/>
        </p:nvSpPr>
        <p:spPr bwMode="auto">
          <a:xfrm>
            <a:off x="1828800" y="1447801"/>
            <a:ext cx="17526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Presumption is to interpret in accord with trade usage</a:t>
            </a:r>
          </a:p>
        </p:txBody>
      </p:sp>
      <p:sp>
        <p:nvSpPr>
          <p:cNvPr id="3105" name="Text Box 38">
            <a:extLst>
              <a:ext uri="{FF2B5EF4-FFF2-40B4-BE49-F238E27FC236}">
                <a16:creationId xmlns:a16="http://schemas.microsoft.com/office/drawing/2014/main" id="{D698AEAB-50EF-4025-8075-64281C6B14B4}"/>
              </a:ext>
            </a:extLst>
          </p:cNvPr>
          <p:cNvSpPr txBox="1">
            <a:spLocks noChangeArrowheads="1"/>
          </p:cNvSpPr>
          <p:nvPr/>
        </p:nvSpPr>
        <p:spPr bwMode="auto">
          <a:xfrm>
            <a:off x="7467600" y="4191001"/>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E74F6BA-DA10-422C-A106-7B1BAC6FEEF8}"/>
              </a:ext>
            </a:extLst>
          </p:cNvPr>
          <p:cNvSpPr/>
          <p:nvPr/>
        </p:nvSpPr>
        <p:spPr>
          <a:xfrm>
            <a:off x="266700" y="794543"/>
            <a:ext cx="11049000" cy="46481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4" name="Text Box 4">
            <a:extLst>
              <a:ext uri="{FF2B5EF4-FFF2-40B4-BE49-F238E27FC236}">
                <a16:creationId xmlns:a16="http://schemas.microsoft.com/office/drawing/2014/main" id="{6162D6A9-B5E2-4C1D-AAE2-CA0CB1FC95E9}"/>
              </a:ext>
            </a:extLst>
          </p:cNvPr>
          <p:cNvSpPr txBox="1">
            <a:spLocks noChangeArrowheads="1"/>
          </p:cNvSpPr>
          <p:nvPr/>
        </p:nvSpPr>
        <p:spPr bwMode="auto">
          <a:xfrm>
            <a:off x="3505200" y="609599"/>
            <a:ext cx="632460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Objective intent test adequately resolves any ambiguity?</a:t>
            </a:r>
          </a:p>
        </p:txBody>
      </p:sp>
      <p:sp>
        <p:nvSpPr>
          <p:cNvPr id="3077" name="Text Box 7">
            <a:extLst>
              <a:ext uri="{FF2B5EF4-FFF2-40B4-BE49-F238E27FC236}">
                <a16:creationId xmlns:a16="http://schemas.microsoft.com/office/drawing/2014/main" id="{E933441C-9603-48AA-8D55-C302CC6F94A7}"/>
              </a:ext>
            </a:extLst>
          </p:cNvPr>
          <p:cNvSpPr txBox="1">
            <a:spLocks noChangeArrowheads="1"/>
          </p:cNvSpPr>
          <p:nvPr/>
        </p:nvSpPr>
        <p:spPr bwMode="auto">
          <a:xfrm>
            <a:off x="4876800" y="685800"/>
            <a:ext cx="2514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800"/>
          </a:p>
        </p:txBody>
      </p:sp>
      <p:sp>
        <p:nvSpPr>
          <p:cNvPr id="3078" name="Text Box 8">
            <a:extLst>
              <a:ext uri="{FF2B5EF4-FFF2-40B4-BE49-F238E27FC236}">
                <a16:creationId xmlns:a16="http://schemas.microsoft.com/office/drawing/2014/main" id="{230D7D7C-36CB-4874-A5E7-48A263192A0E}"/>
              </a:ext>
            </a:extLst>
          </p:cNvPr>
          <p:cNvSpPr txBox="1">
            <a:spLocks noChangeArrowheads="1"/>
          </p:cNvSpPr>
          <p:nvPr/>
        </p:nvSpPr>
        <p:spPr bwMode="auto">
          <a:xfrm>
            <a:off x="5715000" y="16764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Misunderstanding?</a:t>
            </a:r>
          </a:p>
        </p:txBody>
      </p:sp>
      <p:sp>
        <p:nvSpPr>
          <p:cNvPr id="3079" name="Line 9">
            <a:extLst>
              <a:ext uri="{FF2B5EF4-FFF2-40B4-BE49-F238E27FC236}">
                <a16:creationId xmlns:a16="http://schemas.microsoft.com/office/drawing/2014/main" id="{F537FA6E-7A92-40BF-9952-6BED751CC94A}"/>
              </a:ext>
            </a:extLst>
          </p:cNvPr>
          <p:cNvSpPr>
            <a:spLocks noChangeShapeType="1"/>
          </p:cNvSpPr>
          <p:nvPr/>
        </p:nvSpPr>
        <p:spPr bwMode="auto">
          <a:xfrm flipH="1">
            <a:off x="5410200" y="2133599"/>
            <a:ext cx="10668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0" name="Text Box 10">
            <a:extLst>
              <a:ext uri="{FF2B5EF4-FFF2-40B4-BE49-F238E27FC236}">
                <a16:creationId xmlns:a16="http://schemas.microsoft.com/office/drawing/2014/main" id="{950E3723-9AB0-421B-8C08-984D161AAA99}"/>
              </a:ext>
            </a:extLst>
          </p:cNvPr>
          <p:cNvSpPr txBox="1">
            <a:spLocks noChangeArrowheads="1"/>
          </p:cNvSpPr>
          <p:nvPr/>
        </p:nvSpPr>
        <p:spPr bwMode="auto">
          <a:xfrm>
            <a:off x="2667000" y="2666999"/>
            <a:ext cx="3810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One party knows or should know of the misunderstanding?</a:t>
            </a:r>
          </a:p>
        </p:txBody>
      </p:sp>
      <p:sp>
        <p:nvSpPr>
          <p:cNvPr id="3081" name="Line 11">
            <a:extLst>
              <a:ext uri="{FF2B5EF4-FFF2-40B4-BE49-F238E27FC236}">
                <a16:creationId xmlns:a16="http://schemas.microsoft.com/office/drawing/2014/main" id="{4DA970DF-967A-48D1-89C1-7DE5B890FBFE}"/>
              </a:ext>
            </a:extLst>
          </p:cNvPr>
          <p:cNvSpPr>
            <a:spLocks noChangeShapeType="1"/>
          </p:cNvSpPr>
          <p:nvPr/>
        </p:nvSpPr>
        <p:spPr bwMode="auto">
          <a:xfrm flipH="1">
            <a:off x="3505200" y="3352799"/>
            <a:ext cx="762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 name="Line 12">
            <a:extLst>
              <a:ext uri="{FF2B5EF4-FFF2-40B4-BE49-F238E27FC236}">
                <a16:creationId xmlns:a16="http://schemas.microsoft.com/office/drawing/2014/main" id="{A1EC2F13-0A57-4EBE-98DB-3E374F1D12A4}"/>
              </a:ext>
            </a:extLst>
          </p:cNvPr>
          <p:cNvSpPr>
            <a:spLocks noChangeShapeType="1"/>
          </p:cNvSpPr>
          <p:nvPr/>
        </p:nvSpPr>
        <p:spPr bwMode="auto">
          <a:xfrm>
            <a:off x="4267200" y="3352799"/>
            <a:ext cx="6096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3" name="Text Box 13">
            <a:extLst>
              <a:ext uri="{FF2B5EF4-FFF2-40B4-BE49-F238E27FC236}">
                <a16:creationId xmlns:a16="http://schemas.microsoft.com/office/drawing/2014/main" id="{68EE7262-0794-4356-8364-3BEF895724B9}"/>
              </a:ext>
            </a:extLst>
          </p:cNvPr>
          <p:cNvSpPr txBox="1">
            <a:spLocks noChangeArrowheads="1"/>
          </p:cNvSpPr>
          <p:nvPr/>
        </p:nvSpPr>
        <p:spPr bwMode="auto">
          <a:xfrm>
            <a:off x="1828800" y="3886199"/>
            <a:ext cx="2286000"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 contract under Restatement 201—note this may not be the result you want</a:t>
            </a:r>
          </a:p>
        </p:txBody>
      </p:sp>
      <p:sp>
        <p:nvSpPr>
          <p:cNvPr id="3084" name="Text Box 14">
            <a:extLst>
              <a:ext uri="{FF2B5EF4-FFF2-40B4-BE49-F238E27FC236}">
                <a16:creationId xmlns:a16="http://schemas.microsoft.com/office/drawing/2014/main" id="{61820594-7DAE-4943-825E-176C346CF314}"/>
              </a:ext>
            </a:extLst>
          </p:cNvPr>
          <p:cNvSpPr txBox="1">
            <a:spLocks noChangeArrowheads="1"/>
          </p:cNvSpPr>
          <p:nvPr/>
        </p:nvSpPr>
        <p:spPr bwMode="auto">
          <a:xfrm>
            <a:off x="4419600" y="3886200"/>
            <a:ext cx="1371600" cy="1477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Interpret against party with knowledge, etc. </a:t>
            </a:r>
          </a:p>
        </p:txBody>
      </p:sp>
      <p:sp>
        <p:nvSpPr>
          <p:cNvPr id="3085" name="Line 15">
            <a:extLst>
              <a:ext uri="{FF2B5EF4-FFF2-40B4-BE49-F238E27FC236}">
                <a16:creationId xmlns:a16="http://schemas.microsoft.com/office/drawing/2014/main" id="{D46A4E9F-B2DB-45E6-9597-AC4FDE4BCEEB}"/>
              </a:ext>
            </a:extLst>
          </p:cNvPr>
          <p:cNvSpPr>
            <a:spLocks noChangeShapeType="1"/>
          </p:cNvSpPr>
          <p:nvPr/>
        </p:nvSpPr>
        <p:spPr bwMode="auto">
          <a:xfrm>
            <a:off x="6477000" y="2133599"/>
            <a:ext cx="16002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6" name="Text Box 16">
            <a:extLst>
              <a:ext uri="{FF2B5EF4-FFF2-40B4-BE49-F238E27FC236}">
                <a16:creationId xmlns:a16="http://schemas.microsoft.com/office/drawing/2014/main" id="{3A0B544E-4BA8-4445-8880-23CF40100377}"/>
              </a:ext>
            </a:extLst>
          </p:cNvPr>
          <p:cNvSpPr txBox="1">
            <a:spLocks noChangeArrowheads="1"/>
          </p:cNvSpPr>
          <p:nvPr/>
        </p:nvSpPr>
        <p:spPr bwMode="auto">
          <a:xfrm>
            <a:off x="6858000" y="2743199"/>
            <a:ext cx="32004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Main purpose of the contract can be determined?</a:t>
            </a:r>
          </a:p>
        </p:txBody>
      </p:sp>
      <p:sp>
        <p:nvSpPr>
          <p:cNvPr id="3087" name="Line 17">
            <a:extLst>
              <a:ext uri="{FF2B5EF4-FFF2-40B4-BE49-F238E27FC236}">
                <a16:creationId xmlns:a16="http://schemas.microsoft.com/office/drawing/2014/main" id="{3E17F93B-83FE-4714-894D-B5994FD6389D}"/>
              </a:ext>
            </a:extLst>
          </p:cNvPr>
          <p:cNvSpPr>
            <a:spLocks noChangeShapeType="1"/>
          </p:cNvSpPr>
          <p:nvPr/>
        </p:nvSpPr>
        <p:spPr bwMode="auto">
          <a:xfrm flipH="1">
            <a:off x="7315200" y="3352799"/>
            <a:ext cx="9144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8" name="Text Box 18">
            <a:extLst>
              <a:ext uri="{FF2B5EF4-FFF2-40B4-BE49-F238E27FC236}">
                <a16:creationId xmlns:a16="http://schemas.microsoft.com/office/drawing/2014/main" id="{B1843027-CE3B-4FEE-AF8E-0CE7018E0A51}"/>
              </a:ext>
            </a:extLst>
          </p:cNvPr>
          <p:cNvSpPr txBox="1">
            <a:spLocks noChangeArrowheads="1"/>
          </p:cNvSpPr>
          <p:nvPr/>
        </p:nvSpPr>
        <p:spPr bwMode="auto">
          <a:xfrm>
            <a:off x="6477000" y="3962399"/>
            <a:ext cx="16764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Use hypothetical intent test</a:t>
            </a:r>
          </a:p>
        </p:txBody>
      </p:sp>
      <p:sp>
        <p:nvSpPr>
          <p:cNvPr id="3089" name="Line 19">
            <a:extLst>
              <a:ext uri="{FF2B5EF4-FFF2-40B4-BE49-F238E27FC236}">
                <a16:creationId xmlns:a16="http://schemas.microsoft.com/office/drawing/2014/main" id="{319C3E49-6D6D-4CA6-B8E1-A7DB0E7ED75D}"/>
              </a:ext>
            </a:extLst>
          </p:cNvPr>
          <p:cNvSpPr>
            <a:spLocks noChangeShapeType="1"/>
          </p:cNvSpPr>
          <p:nvPr/>
        </p:nvSpPr>
        <p:spPr bwMode="auto">
          <a:xfrm>
            <a:off x="8229600" y="3352799"/>
            <a:ext cx="9906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0" name="Text Box 20">
            <a:extLst>
              <a:ext uri="{FF2B5EF4-FFF2-40B4-BE49-F238E27FC236}">
                <a16:creationId xmlns:a16="http://schemas.microsoft.com/office/drawing/2014/main" id="{5BD103A1-AEBD-403B-A784-8E7BFEA85528}"/>
              </a:ext>
            </a:extLst>
          </p:cNvPr>
          <p:cNvSpPr txBox="1">
            <a:spLocks noChangeArrowheads="1"/>
          </p:cNvSpPr>
          <p:nvPr/>
        </p:nvSpPr>
        <p:spPr bwMode="auto">
          <a:xfrm>
            <a:off x="8458200" y="4114799"/>
            <a:ext cx="1371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Use other strategies</a:t>
            </a:r>
          </a:p>
        </p:txBody>
      </p:sp>
      <p:sp>
        <p:nvSpPr>
          <p:cNvPr id="3091" name="Text Box 21">
            <a:extLst>
              <a:ext uri="{FF2B5EF4-FFF2-40B4-BE49-F238E27FC236}">
                <a16:creationId xmlns:a16="http://schemas.microsoft.com/office/drawing/2014/main" id="{539E1618-0800-4696-BED1-F6FEE2A2F7DF}"/>
              </a:ext>
            </a:extLst>
          </p:cNvPr>
          <p:cNvSpPr txBox="1">
            <a:spLocks noChangeArrowheads="1"/>
          </p:cNvSpPr>
          <p:nvPr/>
        </p:nvSpPr>
        <p:spPr bwMode="auto">
          <a:xfrm>
            <a:off x="3581400" y="1447799"/>
            <a:ext cx="15240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Use objective intent test</a:t>
            </a:r>
          </a:p>
        </p:txBody>
      </p:sp>
      <p:sp>
        <p:nvSpPr>
          <p:cNvPr id="3093" name="Line 23">
            <a:extLst>
              <a:ext uri="{FF2B5EF4-FFF2-40B4-BE49-F238E27FC236}">
                <a16:creationId xmlns:a16="http://schemas.microsoft.com/office/drawing/2014/main" id="{46DBA7C6-1E89-4C8F-BBFC-F66959E7F27B}"/>
              </a:ext>
            </a:extLst>
          </p:cNvPr>
          <p:cNvSpPr>
            <a:spLocks noChangeShapeType="1"/>
          </p:cNvSpPr>
          <p:nvPr/>
        </p:nvSpPr>
        <p:spPr bwMode="auto">
          <a:xfrm flipH="1">
            <a:off x="4495800" y="990599"/>
            <a:ext cx="9906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4" name="Line 24">
            <a:extLst>
              <a:ext uri="{FF2B5EF4-FFF2-40B4-BE49-F238E27FC236}">
                <a16:creationId xmlns:a16="http://schemas.microsoft.com/office/drawing/2014/main" id="{EC210545-A53E-442D-9F17-76DE91FDB567}"/>
              </a:ext>
            </a:extLst>
          </p:cNvPr>
          <p:cNvSpPr>
            <a:spLocks noChangeShapeType="1"/>
          </p:cNvSpPr>
          <p:nvPr/>
        </p:nvSpPr>
        <p:spPr bwMode="auto">
          <a:xfrm>
            <a:off x="5486400" y="990599"/>
            <a:ext cx="8382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6" name="Text Box 27">
            <a:extLst>
              <a:ext uri="{FF2B5EF4-FFF2-40B4-BE49-F238E27FC236}">
                <a16:creationId xmlns:a16="http://schemas.microsoft.com/office/drawing/2014/main" id="{B2C6B5F2-B131-4790-A932-A43E089751F5}"/>
              </a:ext>
            </a:extLst>
          </p:cNvPr>
          <p:cNvSpPr txBox="1">
            <a:spLocks noChangeArrowheads="1"/>
          </p:cNvSpPr>
          <p:nvPr/>
        </p:nvSpPr>
        <p:spPr bwMode="auto">
          <a:xfrm>
            <a:off x="4267200" y="1066800"/>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3097" name="Text Box 28">
            <a:extLst>
              <a:ext uri="{FF2B5EF4-FFF2-40B4-BE49-F238E27FC236}">
                <a16:creationId xmlns:a16="http://schemas.microsoft.com/office/drawing/2014/main" id="{B8B5DB41-70C8-4E2F-98B7-D2F0011CAD8F}"/>
              </a:ext>
            </a:extLst>
          </p:cNvPr>
          <p:cNvSpPr txBox="1">
            <a:spLocks noChangeArrowheads="1"/>
          </p:cNvSpPr>
          <p:nvPr/>
        </p:nvSpPr>
        <p:spPr bwMode="auto">
          <a:xfrm>
            <a:off x="5257800" y="2133600"/>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3098" name="Text Box 29">
            <a:extLst>
              <a:ext uri="{FF2B5EF4-FFF2-40B4-BE49-F238E27FC236}">
                <a16:creationId xmlns:a16="http://schemas.microsoft.com/office/drawing/2014/main" id="{6507F0E4-2528-48CD-8B19-B09644B1A5DB}"/>
              </a:ext>
            </a:extLst>
          </p:cNvPr>
          <p:cNvSpPr txBox="1">
            <a:spLocks noChangeArrowheads="1"/>
          </p:cNvSpPr>
          <p:nvPr/>
        </p:nvSpPr>
        <p:spPr bwMode="auto">
          <a:xfrm>
            <a:off x="3048000" y="3352800"/>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3099" name="Text Box 30">
            <a:extLst>
              <a:ext uri="{FF2B5EF4-FFF2-40B4-BE49-F238E27FC236}">
                <a16:creationId xmlns:a16="http://schemas.microsoft.com/office/drawing/2014/main" id="{776D075F-18F3-4E2B-8917-61352F96D7CF}"/>
              </a:ext>
            </a:extLst>
          </p:cNvPr>
          <p:cNvSpPr txBox="1">
            <a:spLocks noChangeArrowheads="1"/>
          </p:cNvSpPr>
          <p:nvPr/>
        </p:nvSpPr>
        <p:spPr bwMode="auto">
          <a:xfrm>
            <a:off x="4724400" y="3352800"/>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3101" name="Text Box 34">
            <a:extLst>
              <a:ext uri="{FF2B5EF4-FFF2-40B4-BE49-F238E27FC236}">
                <a16:creationId xmlns:a16="http://schemas.microsoft.com/office/drawing/2014/main" id="{8F2E1DD0-1479-4159-8027-BC43E3F80E82}"/>
              </a:ext>
            </a:extLst>
          </p:cNvPr>
          <p:cNvSpPr txBox="1">
            <a:spLocks noChangeArrowheads="1"/>
          </p:cNvSpPr>
          <p:nvPr/>
        </p:nvSpPr>
        <p:spPr bwMode="auto">
          <a:xfrm>
            <a:off x="6019800" y="99060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dirty="0">
                <a:solidFill>
                  <a:srgbClr val="FF0000"/>
                </a:solidFill>
              </a:rPr>
              <a:t>No</a:t>
            </a:r>
          </a:p>
        </p:txBody>
      </p:sp>
      <p:sp>
        <p:nvSpPr>
          <p:cNvPr id="3102" name="Text Box 35">
            <a:extLst>
              <a:ext uri="{FF2B5EF4-FFF2-40B4-BE49-F238E27FC236}">
                <a16:creationId xmlns:a16="http://schemas.microsoft.com/office/drawing/2014/main" id="{CA95992A-3A5C-4199-993D-B32DA8FCF866}"/>
              </a:ext>
            </a:extLst>
          </p:cNvPr>
          <p:cNvSpPr txBox="1">
            <a:spLocks noChangeArrowheads="1"/>
          </p:cNvSpPr>
          <p:nvPr/>
        </p:nvSpPr>
        <p:spPr bwMode="auto">
          <a:xfrm>
            <a:off x="7239000" y="213360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3103" name="Text Box 36">
            <a:extLst>
              <a:ext uri="{FF2B5EF4-FFF2-40B4-BE49-F238E27FC236}">
                <a16:creationId xmlns:a16="http://schemas.microsoft.com/office/drawing/2014/main" id="{99D3499F-0F2A-4618-B427-9984E2E8D78E}"/>
              </a:ext>
            </a:extLst>
          </p:cNvPr>
          <p:cNvSpPr txBox="1">
            <a:spLocks noChangeArrowheads="1"/>
          </p:cNvSpPr>
          <p:nvPr/>
        </p:nvSpPr>
        <p:spPr bwMode="auto">
          <a:xfrm>
            <a:off x="8763000" y="342900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3105" name="Text Box 38">
            <a:extLst>
              <a:ext uri="{FF2B5EF4-FFF2-40B4-BE49-F238E27FC236}">
                <a16:creationId xmlns:a16="http://schemas.microsoft.com/office/drawing/2014/main" id="{D698AEAB-50EF-4025-8075-64281C6B14B4}"/>
              </a:ext>
            </a:extLst>
          </p:cNvPr>
          <p:cNvSpPr txBox="1">
            <a:spLocks noChangeArrowheads="1"/>
          </p:cNvSpPr>
          <p:nvPr/>
        </p:nvSpPr>
        <p:spPr bwMode="auto">
          <a:xfrm>
            <a:off x="6858000" y="3429000"/>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3" name="TextBox 2">
            <a:extLst>
              <a:ext uri="{FF2B5EF4-FFF2-40B4-BE49-F238E27FC236}">
                <a16:creationId xmlns:a16="http://schemas.microsoft.com/office/drawing/2014/main" id="{5AF1641C-E08F-4363-86EB-E5631ED0F1B8}"/>
              </a:ext>
            </a:extLst>
          </p:cNvPr>
          <p:cNvSpPr txBox="1"/>
          <p:nvPr/>
        </p:nvSpPr>
        <p:spPr>
          <a:xfrm>
            <a:off x="6653893" y="1000952"/>
            <a:ext cx="4572000" cy="369332"/>
          </a:xfrm>
          <a:prstGeom prst="rect">
            <a:avLst/>
          </a:prstGeom>
          <a:noFill/>
          <a:ln w="38100">
            <a:solidFill>
              <a:srgbClr val="002060"/>
            </a:solidFill>
          </a:ln>
        </p:spPr>
        <p:txBody>
          <a:bodyPr wrap="square" rtlCol="0">
            <a:spAutoFit/>
          </a:bodyPr>
          <a:lstStyle/>
          <a:p>
            <a:r>
              <a:rPr lang="en-US" dirty="0"/>
              <a:t>What happens when the answer is no?</a:t>
            </a:r>
          </a:p>
        </p:txBody>
      </p:sp>
    </p:spTree>
    <p:extLst>
      <p:ext uri="{BB962C8B-B14F-4D97-AF65-F5344CB8AC3E}">
        <p14:creationId xmlns:p14="http://schemas.microsoft.com/office/powerpoint/2010/main" val="38112035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C7FCF-25F4-4F01-960A-FAF3D8AA60B4}"/>
              </a:ext>
            </a:extLst>
          </p:cNvPr>
          <p:cNvSpPr>
            <a:spLocks noGrp="1"/>
          </p:cNvSpPr>
          <p:nvPr>
            <p:ph type="title"/>
          </p:nvPr>
        </p:nvSpPr>
        <p:spPr/>
        <p:txBody>
          <a:bodyPr/>
          <a:lstStyle/>
          <a:p>
            <a:r>
              <a:rPr lang="en-US" dirty="0"/>
              <a:t>Raffles v. </a:t>
            </a:r>
            <a:r>
              <a:rPr lang="en-US" dirty="0" err="1"/>
              <a:t>Wichelhaus</a:t>
            </a:r>
            <a:endParaRPr lang="en-US" dirty="0"/>
          </a:p>
        </p:txBody>
      </p:sp>
      <p:sp>
        <p:nvSpPr>
          <p:cNvPr id="3" name="Content Placeholder 2">
            <a:extLst>
              <a:ext uri="{FF2B5EF4-FFF2-40B4-BE49-F238E27FC236}">
                <a16:creationId xmlns:a16="http://schemas.microsoft.com/office/drawing/2014/main" id="{23834BA8-DEEB-4484-A4B4-7F4E187433A8}"/>
              </a:ext>
            </a:extLst>
          </p:cNvPr>
          <p:cNvSpPr>
            <a:spLocks noGrp="1"/>
          </p:cNvSpPr>
          <p:nvPr>
            <p:ph idx="1"/>
          </p:nvPr>
        </p:nvSpPr>
        <p:spPr>
          <a:xfrm>
            <a:off x="685800" y="1163638"/>
            <a:ext cx="11201400" cy="4530725"/>
          </a:xfrm>
        </p:spPr>
        <p:txBody>
          <a:bodyPr/>
          <a:lstStyle/>
          <a:p>
            <a:pPr marL="0">
              <a:spcBef>
                <a:spcPts val="0"/>
              </a:spcBef>
              <a:spcAft>
                <a:spcPts val="0"/>
              </a:spcAft>
            </a:pPr>
            <a:r>
              <a:rPr lang="en-US" sz="2800" i="1" dirty="0">
                <a:solidFill>
                  <a:srgbClr val="000000"/>
                </a:solidFill>
                <a:ea typeface="Times New Roman" panose="02020603050405020304" pitchFamily="18" charset="0"/>
                <a:cs typeface="Verdana" panose="020B0604030504040204" pitchFamily="34" charset="0"/>
              </a:rPr>
              <a:t>Raffles v. </a:t>
            </a:r>
            <a:r>
              <a:rPr lang="en-US" sz="2800" i="1" dirty="0" err="1">
                <a:solidFill>
                  <a:srgbClr val="000000"/>
                </a:solidFill>
                <a:ea typeface="Times New Roman" panose="02020603050405020304" pitchFamily="18" charset="0"/>
                <a:cs typeface="Verdana" panose="020B0604030504040204" pitchFamily="34" charset="0"/>
              </a:rPr>
              <a:t>Wichelhaus</a:t>
            </a:r>
            <a:r>
              <a:rPr lang="en-US" sz="2800" dirty="0">
                <a:solidFill>
                  <a:srgbClr val="000000"/>
                </a:solidFill>
                <a:ea typeface="Times New Roman" panose="02020603050405020304" pitchFamily="18" charset="0"/>
                <a:cs typeface="Verdana" panose="020B0604030504040204" pitchFamily="34" charset="0"/>
              </a:rPr>
              <a:t>:  “I</a:t>
            </a:r>
            <a:r>
              <a:rPr lang="en-US" sz="2800" dirty="0">
                <a:solidFill>
                  <a:srgbClr val="000000"/>
                </a:solidFill>
                <a:ea typeface="Times New Roman" panose="02020603050405020304" pitchFamily="18" charset="0"/>
              </a:rPr>
              <a:t>t was agreed between the plaintiff and the defendants. . . that the plaintiff should sell to the defendants, and the defendants buy of the plaintiff . . .125 bales of Surat cotton . . . to </a:t>
            </a:r>
            <a:r>
              <a:rPr lang="en-US" sz="2800" b="1" dirty="0">
                <a:solidFill>
                  <a:srgbClr val="000000"/>
                </a:solidFill>
                <a:ea typeface="Times New Roman" panose="02020603050405020304" pitchFamily="18" charset="0"/>
              </a:rPr>
              <a:t>arrive ex Peerless</a:t>
            </a:r>
            <a:r>
              <a:rPr lang="en-US" sz="2800" dirty="0">
                <a:solidFill>
                  <a:srgbClr val="000000"/>
                </a:solidFill>
                <a:ea typeface="Times New Roman" panose="02020603050405020304" pitchFamily="18" charset="0"/>
              </a:rPr>
              <a:t> from Bombay . . .  [T]he . . . goods did arrive  . . . and the plaintiff was then and there ready and willing and offered to deliver the said goods to the defendants . . . [T]he defendants refused to accept the said goods or pay the plaintiff for them.</a:t>
            </a:r>
            <a:endParaRPr lang="en-US" sz="2800" dirty="0">
              <a:ea typeface="Times New Roman" panose="02020603050405020304" pitchFamily="18" charset="0"/>
            </a:endParaRPr>
          </a:p>
          <a:p>
            <a:pPr marL="0">
              <a:spcBef>
                <a:spcPts val="0"/>
              </a:spcBef>
              <a:spcAft>
                <a:spcPts val="0"/>
              </a:spcAft>
            </a:pPr>
            <a:r>
              <a:rPr lang="en-US" sz="2800" dirty="0">
                <a:solidFill>
                  <a:srgbClr val="000000"/>
                </a:solidFill>
                <a:ea typeface="Times New Roman" panose="02020603050405020304" pitchFamily="18" charset="0"/>
                <a:cs typeface="Verdana" panose="020B0604030504040204" pitchFamily="34" charset="0"/>
              </a:rPr>
              <a:t>There were two ships at anchor in Bombay (now Mumbai) at the time the contract was made.  The ships had different sailing schedules.  The seller claims he meant the ship with the later sailing schedule; the buyer claims he meant the ship with the earlier sailing schedule.  </a:t>
            </a:r>
            <a:endParaRPr lang="en-US" sz="2800" dirty="0">
              <a:solidFill>
                <a:srgbClr val="000000"/>
              </a:solidFill>
              <a:ea typeface="Times New Roman" panose="02020603050405020304" pitchFamily="18" charset="0"/>
            </a:endParaRPr>
          </a:p>
          <a:p>
            <a:pPr marL="0">
              <a:spcBef>
                <a:spcPts val="0"/>
              </a:spcBef>
              <a:spcAft>
                <a:spcPts val="0"/>
              </a:spcAft>
            </a:pPr>
            <a:r>
              <a:rPr lang="en-US" sz="2800" dirty="0">
                <a:solidFill>
                  <a:srgbClr val="000000"/>
                </a:solidFill>
                <a:ea typeface="Times New Roman" panose="02020603050405020304" pitchFamily="18" charset="0"/>
              </a:rPr>
              <a:t>On which ship did the seller promise to deliver the goods?</a:t>
            </a:r>
            <a:endParaRPr lang="en-US" sz="2800" dirty="0">
              <a:ea typeface="Times New Roman" panose="02020603050405020304" pitchFamily="18" charset="0"/>
            </a:endParaRPr>
          </a:p>
          <a:p>
            <a:endParaRPr lang="en-US" dirty="0"/>
          </a:p>
        </p:txBody>
      </p:sp>
    </p:spTree>
    <p:extLst>
      <p:ext uri="{BB962C8B-B14F-4D97-AF65-F5344CB8AC3E}">
        <p14:creationId xmlns:p14="http://schemas.microsoft.com/office/powerpoint/2010/main" val="11453438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83F6ED87-93C6-4C5A-BDBE-5E207B704F10}"/>
              </a:ext>
            </a:extLst>
          </p:cNvPr>
          <p:cNvSpPr>
            <a:spLocks noGrp="1"/>
          </p:cNvSpPr>
          <p:nvPr>
            <p:ph type="title"/>
          </p:nvPr>
        </p:nvSpPr>
        <p:spPr/>
        <p:txBody>
          <a:bodyPr/>
          <a:lstStyle/>
          <a:p>
            <a:r>
              <a:rPr lang="en-US" altLang="en-US" dirty="0"/>
              <a:t>An Ambiguity</a:t>
            </a:r>
          </a:p>
        </p:txBody>
      </p:sp>
      <p:sp>
        <p:nvSpPr>
          <p:cNvPr id="13315" name="Rectangle 3">
            <a:extLst>
              <a:ext uri="{FF2B5EF4-FFF2-40B4-BE49-F238E27FC236}">
                <a16:creationId xmlns:a16="http://schemas.microsoft.com/office/drawing/2014/main" id="{829F9334-6BE1-467D-94E6-2BE691F62B7A}"/>
              </a:ext>
            </a:extLst>
          </p:cNvPr>
          <p:cNvSpPr>
            <a:spLocks noChangeArrowheads="1"/>
          </p:cNvSpPr>
          <p:nvPr/>
        </p:nvSpPr>
        <p:spPr bwMode="auto">
          <a:xfrm>
            <a:off x="4568825" y="1949450"/>
            <a:ext cx="130035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“Peerless” </a:t>
            </a:r>
          </a:p>
        </p:txBody>
      </p:sp>
      <p:sp>
        <p:nvSpPr>
          <p:cNvPr id="5" name="Oval Callout 4">
            <a:extLst>
              <a:ext uri="{FF2B5EF4-FFF2-40B4-BE49-F238E27FC236}">
                <a16:creationId xmlns:a16="http://schemas.microsoft.com/office/drawing/2014/main" id="{7EFF93A5-3492-4D39-AE55-8B88B5A82334}"/>
              </a:ext>
            </a:extLst>
          </p:cNvPr>
          <p:cNvSpPr/>
          <p:nvPr/>
        </p:nvSpPr>
        <p:spPr>
          <a:xfrm>
            <a:off x="4168775" y="1752600"/>
            <a:ext cx="1917700" cy="990600"/>
          </a:xfrm>
          <a:prstGeom prst="wedgeEllipseCallout">
            <a:avLst>
              <a:gd name="adj1" fmla="val -57283"/>
              <a:gd name="adj2" fmla="val 26416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3317" name="Content Placeholder 3">
            <a:extLst>
              <a:ext uri="{FF2B5EF4-FFF2-40B4-BE49-F238E27FC236}">
                <a16:creationId xmlns:a16="http://schemas.microsoft.com/office/drawing/2014/main" id="{2C2BB18B-BBFD-4C2F-B870-5431654F112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25689" y="2319338"/>
            <a:ext cx="1843087" cy="200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Oval 6">
            <a:extLst>
              <a:ext uri="{FF2B5EF4-FFF2-40B4-BE49-F238E27FC236}">
                <a16:creationId xmlns:a16="http://schemas.microsoft.com/office/drawing/2014/main" id="{9D53D324-8FA2-447D-8546-8A87A86F15E7}"/>
              </a:ext>
            </a:extLst>
          </p:cNvPr>
          <p:cNvSpPr/>
          <p:nvPr/>
        </p:nvSpPr>
        <p:spPr>
          <a:xfrm>
            <a:off x="2416175" y="4724400"/>
            <a:ext cx="1752600" cy="1600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8" name="Oval 7">
            <a:extLst>
              <a:ext uri="{FF2B5EF4-FFF2-40B4-BE49-F238E27FC236}">
                <a16:creationId xmlns:a16="http://schemas.microsoft.com/office/drawing/2014/main" id="{6E16DA4A-59C8-46D7-81AE-D4FCB5B7095F}"/>
              </a:ext>
            </a:extLst>
          </p:cNvPr>
          <p:cNvSpPr/>
          <p:nvPr/>
        </p:nvSpPr>
        <p:spPr>
          <a:xfrm>
            <a:off x="2832100"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Oval 8">
            <a:extLst>
              <a:ext uri="{FF2B5EF4-FFF2-40B4-BE49-F238E27FC236}">
                <a16:creationId xmlns:a16="http://schemas.microsoft.com/office/drawing/2014/main" id="{0F6F2EBE-16DC-4B6E-B234-99BB3CE8AC41}"/>
              </a:ext>
            </a:extLst>
          </p:cNvPr>
          <p:cNvSpPr/>
          <p:nvPr/>
        </p:nvSpPr>
        <p:spPr>
          <a:xfrm>
            <a:off x="355917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Oval 9">
            <a:extLst>
              <a:ext uri="{FF2B5EF4-FFF2-40B4-BE49-F238E27FC236}">
                <a16:creationId xmlns:a16="http://schemas.microsoft.com/office/drawing/2014/main" id="{D4B3A283-95A6-4F06-9DBD-7726B5772556}"/>
              </a:ext>
            </a:extLst>
          </p:cNvPr>
          <p:cNvSpPr/>
          <p:nvPr/>
        </p:nvSpPr>
        <p:spPr>
          <a:xfrm>
            <a:off x="3086100" y="5816600"/>
            <a:ext cx="363538" cy="1143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Rectangle 10">
            <a:extLst>
              <a:ext uri="{FF2B5EF4-FFF2-40B4-BE49-F238E27FC236}">
                <a16:creationId xmlns:a16="http://schemas.microsoft.com/office/drawing/2014/main" id="{3B474965-DC70-47F1-BF1F-341D5FFBFAB3}"/>
              </a:ext>
            </a:extLst>
          </p:cNvPr>
          <p:cNvSpPr/>
          <p:nvPr/>
        </p:nvSpPr>
        <p:spPr>
          <a:xfrm>
            <a:off x="5335588" y="4800600"/>
            <a:ext cx="1752600" cy="1447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12" name="Oval 11">
            <a:extLst>
              <a:ext uri="{FF2B5EF4-FFF2-40B4-BE49-F238E27FC236}">
                <a16:creationId xmlns:a16="http://schemas.microsoft.com/office/drawing/2014/main" id="{F711187C-EB80-4F50-B0C5-A8A6AE803DA4}"/>
              </a:ext>
            </a:extLst>
          </p:cNvPr>
          <p:cNvSpPr/>
          <p:nvPr/>
        </p:nvSpPr>
        <p:spPr>
          <a:xfrm>
            <a:off x="566102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Oval 12">
            <a:extLst>
              <a:ext uri="{FF2B5EF4-FFF2-40B4-BE49-F238E27FC236}">
                <a16:creationId xmlns:a16="http://schemas.microsoft.com/office/drawing/2014/main" id="{50490EE0-08A5-40FC-9FA4-A6DA0A9688CC}"/>
              </a:ext>
            </a:extLst>
          </p:cNvPr>
          <p:cNvSpPr/>
          <p:nvPr/>
        </p:nvSpPr>
        <p:spPr>
          <a:xfrm>
            <a:off x="637222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Oval 13">
            <a:extLst>
              <a:ext uri="{FF2B5EF4-FFF2-40B4-BE49-F238E27FC236}">
                <a16:creationId xmlns:a16="http://schemas.microsoft.com/office/drawing/2014/main" id="{E4779319-6C21-48BC-9A22-BB85F49450A2}"/>
              </a:ext>
            </a:extLst>
          </p:cNvPr>
          <p:cNvSpPr/>
          <p:nvPr/>
        </p:nvSpPr>
        <p:spPr>
          <a:xfrm>
            <a:off x="6070600" y="5765800"/>
            <a:ext cx="273050" cy="9048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326" name="TextBox 15">
            <a:extLst>
              <a:ext uri="{FF2B5EF4-FFF2-40B4-BE49-F238E27FC236}">
                <a16:creationId xmlns:a16="http://schemas.microsoft.com/office/drawing/2014/main" id="{F04EC08B-A0D4-4867-9AFA-7A0D1DE9D9F0}"/>
              </a:ext>
            </a:extLst>
          </p:cNvPr>
          <p:cNvSpPr txBox="1">
            <a:spLocks noChangeArrowheads="1"/>
          </p:cNvSpPr>
          <p:nvPr/>
        </p:nvSpPr>
        <p:spPr bwMode="auto">
          <a:xfrm>
            <a:off x="2663825" y="2854326"/>
            <a:ext cx="12573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Early Peerless</a:t>
            </a:r>
          </a:p>
        </p:txBody>
      </p:sp>
      <p:pic>
        <p:nvPicPr>
          <p:cNvPr id="13327" name="Picture 2" descr="http://blogs.technet.com/resized-image.ashx/__size/550x0/__key/communityserver-blogs-components-weblogfiles/00-00-00-91-10/2018.StickFigure_5F00_Robe.png">
            <a:extLst>
              <a:ext uri="{FF2B5EF4-FFF2-40B4-BE49-F238E27FC236}">
                <a16:creationId xmlns:a16="http://schemas.microsoft.com/office/drawing/2014/main" id="{74808F6C-81E5-4B44-859E-7DEAE5E32DE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59713" y="2705100"/>
            <a:ext cx="28194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8" name="Content Placeholder 3">
            <a:extLst>
              <a:ext uri="{FF2B5EF4-FFF2-40B4-BE49-F238E27FC236}">
                <a16:creationId xmlns:a16="http://schemas.microsoft.com/office/drawing/2014/main" id="{A5E9E2FE-8A2E-49B1-9C84-AAE5A38E50F4}"/>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291388" y="1038226"/>
            <a:ext cx="3224212" cy="189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9" name="Content Placeholder 3">
            <a:extLst>
              <a:ext uri="{FF2B5EF4-FFF2-40B4-BE49-F238E27FC236}">
                <a16:creationId xmlns:a16="http://schemas.microsoft.com/office/drawing/2014/main" id="{8F528292-F3DC-4A55-9ECD-88816713D3FE}"/>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086475" y="2435226"/>
            <a:ext cx="1739900" cy="1897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30" name="TextBox 16">
            <a:extLst>
              <a:ext uri="{FF2B5EF4-FFF2-40B4-BE49-F238E27FC236}">
                <a16:creationId xmlns:a16="http://schemas.microsoft.com/office/drawing/2014/main" id="{E0CFFA14-E211-4757-AE91-48323BCEB130}"/>
              </a:ext>
            </a:extLst>
          </p:cNvPr>
          <p:cNvSpPr txBox="1">
            <a:spLocks noChangeArrowheads="1"/>
          </p:cNvSpPr>
          <p:nvPr/>
        </p:nvSpPr>
        <p:spPr bwMode="auto">
          <a:xfrm>
            <a:off x="6372226" y="2854326"/>
            <a:ext cx="113982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Late Peerless</a:t>
            </a:r>
          </a:p>
        </p:txBody>
      </p:sp>
      <p:sp>
        <p:nvSpPr>
          <p:cNvPr id="13331" name="TextBox 21">
            <a:extLst>
              <a:ext uri="{FF2B5EF4-FFF2-40B4-BE49-F238E27FC236}">
                <a16:creationId xmlns:a16="http://schemas.microsoft.com/office/drawing/2014/main" id="{1CE9E34B-89B0-42C8-871A-49D9A9AAA94D}"/>
              </a:ext>
            </a:extLst>
          </p:cNvPr>
          <p:cNvSpPr txBox="1">
            <a:spLocks noChangeArrowheads="1"/>
          </p:cNvSpPr>
          <p:nvPr/>
        </p:nvSpPr>
        <p:spPr bwMode="auto">
          <a:xfrm>
            <a:off x="7962901" y="1428750"/>
            <a:ext cx="22828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Could be early</a:t>
            </a:r>
          </a:p>
          <a:p>
            <a:pPr eaLnBrk="1" hangingPunct="1">
              <a:spcBef>
                <a:spcPct val="0"/>
              </a:spcBef>
              <a:buClrTx/>
              <a:buSzTx/>
              <a:buFontTx/>
              <a:buNone/>
            </a:pPr>
            <a:r>
              <a:rPr lang="en-US" altLang="en-US" sz="1800" dirty="0"/>
              <a:t>Could be late</a:t>
            </a:r>
          </a:p>
        </p:txBody>
      </p:sp>
      <p:sp>
        <p:nvSpPr>
          <p:cNvPr id="21" name="Line Callout 1 20">
            <a:extLst>
              <a:ext uri="{FF2B5EF4-FFF2-40B4-BE49-F238E27FC236}">
                <a16:creationId xmlns:a16="http://schemas.microsoft.com/office/drawing/2014/main" id="{09891A08-5DDF-484C-9DB0-E35821C91678}"/>
              </a:ext>
            </a:extLst>
          </p:cNvPr>
          <p:cNvSpPr/>
          <p:nvPr/>
        </p:nvSpPr>
        <p:spPr>
          <a:xfrm>
            <a:off x="7989888" y="5276851"/>
            <a:ext cx="1611312" cy="1196975"/>
          </a:xfrm>
          <a:prstGeom prst="borderCallout1">
            <a:avLst>
              <a:gd name="adj1" fmla="val 18750"/>
              <a:gd name="adj2" fmla="val -8333"/>
              <a:gd name="adj3" fmla="val -88265"/>
              <a:gd name="adj4" fmla="val 94404"/>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333" name="TextBox 23">
            <a:extLst>
              <a:ext uri="{FF2B5EF4-FFF2-40B4-BE49-F238E27FC236}">
                <a16:creationId xmlns:a16="http://schemas.microsoft.com/office/drawing/2014/main" id="{AB56CD5E-B084-4241-9024-5C0F428BC910}"/>
              </a:ext>
            </a:extLst>
          </p:cNvPr>
          <p:cNvSpPr txBox="1">
            <a:spLocks noChangeArrowheads="1"/>
          </p:cNvSpPr>
          <p:nvPr/>
        </p:nvSpPr>
        <p:spPr bwMode="auto">
          <a:xfrm>
            <a:off x="8129588" y="5486401"/>
            <a:ext cx="131921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a:t>The reasonable person.</a:t>
            </a:r>
          </a:p>
        </p:txBody>
      </p:sp>
      <p:sp>
        <p:nvSpPr>
          <p:cNvPr id="23" name="Oval 22">
            <a:extLst>
              <a:ext uri="{FF2B5EF4-FFF2-40B4-BE49-F238E27FC236}">
                <a16:creationId xmlns:a16="http://schemas.microsoft.com/office/drawing/2014/main" id="{E257B870-2836-49D2-A719-BE90519753B3}"/>
              </a:ext>
            </a:extLst>
          </p:cNvPr>
          <p:cNvSpPr/>
          <p:nvPr/>
        </p:nvSpPr>
        <p:spPr>
          <a:xfrm>
            <a:off x="9486900" y="3117850"/>
            <a:ext cx="114300" cy="1333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 name="Freeform 23">
            <a:extLst>
              <a:ext uri="{FF2B5EF4-FFF2-40B4-BE49-F238E27FC236}">
                <a16:creationId xmlns:a16="http://schemas.microsoft.com/office/drawing/2014/main" id="{8571E66F-C402-4E55-8EFE-94D5D222DEC5}"/>
              </a:ext>
            </a:extLst>
          </p:cNvPr>
          <p:cNvSpPr/>
          <p:nvPr/>
        </p:nvSpPr>
        <p:spPr>
          <a:xfrm>
            <a:off x="9518651" y="3422651"/>
            <a:ext cx="138113" cy="111125"/>
          </a:xfrm>
          <a:custGeom>
            <a:avLst/>
            <a:gdLst>
              <a:gd name="connsiteX0" fmla="*/ 0 w 138545"/>
              <a:gd name="connsiteY0" fmla="*/ 83127 h 111213"/>
              <a:gd name="connsiteX1" fmla="*/ 69272 w 138545"/>
              <a:gd name="connsiteY1" fmla="*/ 110836 h 111213"/>
              <a:gd name="connsiteX2" fmla="*/ 96982 w 138545"/>
              <a:gd name="connsiteY2" fmla="*/ 69272 h 111213"/>
              <a:gd name="connsiteX3" fmla="*/ 138545 w 138545"/>
              <a:gd name="connsiteY3" fmla="*/ 0 h 111213"/>
            </a:gdLst>
            <a:ahLst/>
            <a:cxnLst>
              <a:cxn ang="0">
                <a:pos x="connsiteX0" y="connsiteY0"/>
              </a:cxn>
              <a:cxn ang="0">
                <a:pos x="connsiteX1" y="connsiteY1"/>
              </a:cxn>
              <a:cxn ang="0">
                <a:pos x="connsiteX2" y="connsiteY2"/>
              </a:cxn>
              <a:cxn ang="0">
                <a:pos x="connsiteX3" y="connsiteY3"/>
              </a:cxn>
            </a:cxnLst>
            <a:rect l="l" t="t" r="r" b="b"/>
            <a:pathLst>
              <a:path w="138545" h="111213">
                <a:moveTo>
                  <a:pt x="0" y="83127"/>
                </a:moveTo>
                <a:cubicBezTo>
                  <a:pt x="23091" y="92363"/>
                  <a:pt x="44653" y="114353"/>
                  <a:pt x="69272" y="110836"/>
                </a:cubicBezTo>
                <a:cubicBezTo>
                  <a:pt x="85756" y="108481"/>
                  <a:pt x="89535" y="84165"/>
                  <a:pt x="96982" y="69272"/>
                </a:cubicBezTo>
                <a:cubicBezTo>
                  <a:pt x="132953" y="-2670"/>
                  <a:pt x="84422" y="54123"/>
                  <a:pt x="138545" y="0"/>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91572-0207-4EF6-9291-37E0EA3DBB3E}"/>
              </a:ext>
            </a:extLst>
          </p:cNvPr>
          <p:cNvSpPr>
            <a:spLocks noGrp="1"/>
          </p:cNvSpPr>
          <p:nvPr>
            <p:ph type="title"/>
          </p:nvPr>
        </p:nvSpPr>
        <p:spPr/>
        <p:txBody>
          <a:bodyPr/>
          <a:lstStyle/>
          <a:p>
            <a:r>
              <a:rPr lang="en-US" dirty="0"/>
              <a:t>Ambiguity Or Not? </a:t>
            </a:r>
          </a:p>
        </p:txBody>
      </p:sp>
      <p:sp>
        <p:nvSpPr>
          <p:cNvPr id="3" name="Content Placeholder 2">
            <a:extLst>
              <a:ext uri="{FF2B5EF4-FFF2-40B4-BE49-F238E27FC236}">
                <a16:creationId xmlns:a16="http://schemas.microsoft.com/office/drawing/2014/main" id="{16B2A486-F71A-49EC-B4AE-B1F2172E1B94}"/>
              </a:ext>
            </a:extLst>
          </p:cNvPr>
          <p:cNvSpPr>
            <a:spLocks noGrp="1"/>
          </p:cNvSpPr>
          <p:nvPr>
            <p:ph idx="1"/>
          </p:nvPr>
        </p:nvSpPr>
        <p:spPr>
          <a:xfrm>
            <a:off x="381000" y="1219201"/>
            <a:ext cx="11582400" cy="4530725"/>
          </a:xfrm>
        </p:spPr>
        <p:txBody>
          <a:bodyPr/>
          <a:lstStyle/>
          <a:p>
            <a:r>
              <a:rPr lang="en-US" sz="2400" dirty="0">
                <a:ea typeface="Times New Roman" panose="02020603050405020304" pitchFamily="18" charset="0"/>
              </a:rPr>
              <a:t>Steve </a:t>
            </a:r>
            <a:r>
              <a:rPr lang="en-US" sz="2400" dirty="0" err="1">
                <a:ea typeface="Times New Roman" panose="02020603050405020304" pitchFamily="18" charset="0"/>
              </a:rPr>
              <a:t>Sowle</a:t>
            </a:r>
            <a:r>
              <a:rPr lang="en-US" sz="2400" dirty="0">
                <a:ea typeface="Times New Roman" panose="02020603050405020304" pitchFamily="18" charset="0"/>
              </a:rPr>
              <a:t> owns and operates </a:t>
            </a:r>
            <a:r>
              <a:rPr lang="en-US" sz="2400" dirty="0" err="1">
                <a:ea typeface="Times New Roman" panose="02020603050405020304" pitchFamily="18" charset="0"/>
              </a:rPr>
              <a:t>Sowle’s</a:t>
            </a:r>
            <a:r>
              <a:rPr lang="en-US" sz="2400" dirty="0">
                <a:ea typeface="Times New Roman" panose="02020603050405020304" pitchFamily="18" charset="0"/>
              </a:rPr>
              <a:t> Seoul Soul, a restaurant specializing in a Korean interpretation of soul food. On May 10, </a:t>
            </a:r>
            <a:r>
              <a:rPr lang="en-US" sz="2400" dirty="0" err="1">
                <a:ea typeface="Times New Roman" panose="02020603050405020304" pitchFamily="18" charset="0"/>
              </a:rPr>
              <a:t>Sowle</a:t>
            </a:r>
            <a:r>
              <a:rPr lang="en-US" sz="2400" dirty="0">
                <a:ea typeface="Times New Roman" panose="02020603050405020304" pitchFamily="18" charset="0"/>
              </a:rPr>
              <a:t> is negotiating with Brill’s Food, a food importer, for the delivery of soybeans and collard greens. “What about selling me </a:t>
            </a:r>
            <a:r>
              <a:rPr lang="en-US" sz="2400" b="1" dirty="0">
                <a:ea typeface="Times New Roman" panose="02020603050405020304" pitchFamily="18" charset="0"/>
              </a:rPr>
              <a:t>50 pounds of chitterlings and 100 pounds of hog maws</a:t>
            </a:r>
            <a:r>
              <a:rPr lang="en-US" sz="2400" dirty="0">
                <a:ea typeface="Times New Roman" panose="02020603050405020304" pitchFamily="18" charset="0"/>
              </a:rPr>
              <a:t>? Delivered along with the collard greens and soybeans.  Payment to be at the market price prevailing today.” Brill </a:t>
            </a:r>
            <a:r>
              <a:rPr lang="en-US" sz="2400" dirty="0" err="1">
                <a:ea typeface="Times New Roman" panose="02020603050405020304" pitchFamily="18" charset="0"/>
              </a:rPr>
              <a:t>agrees.Chitterlings</a:t>
            </a:r>
            <a:r>
              <a:rPr lang="en-US" sz="2400" dirty="0">
                <a:ea typeface="Times New Roman" panose="02020603050405020304" pitchFamily="18" charset="0"/>
              </a:rPr>
              <a:t> are pig intestines, and hog maws are pig stomachs, but Brill, unfamiliar with soul food terms, thinks that chitterlings are pig stomachs, and hog maws are pig intestines. Brill later delivers 100 pounds of pig intestines (chitterlings) and 50 pounds of pig stomachs (hog maws) instead of 50 pounds of pig intestines (chitterlings) and 100 pounds of pig stomachs (hog maws).  What did Brill promise to deliver?  </a:t>
            </a:r>
          </a:p>
          <a:p>
            <a:r>
              <a:rPr lang="en-US" sz="2400" dirty="0"/>
              <a:t>(a) </a:t>
            </a:r>
            <a:r>
              <a:rPr lang="en-US" sz="2400" dirty="0">
                <a:ea typeface="Times New Roman" panose="02020603050405020304" pitchFamily="18" charset="0"/>
              </a:rPr>
              <a:t>100 pounds of pig intestines (chitterlings) and 50 pounds of pig stomachs (hog maws).</a:t>
            </a:r>
            <a:endParaRPr lang="en-US" sz="2400" dirty="0"/>
          </a:p>
          <a:p>
            <a:r>
              <a:rPr lang="en-US" sz="2400" dirty="0"/>
              <a:t>(b) </a:t>
            </a:r>
            <a:r>
              <a:rPr lang="en-US" sz="2400" dirty="0">
                <a:ea typeface="Times New Roman" panose="02020603050405020304" pitchFamily="18" charset="0"/>
              </a:rPr>
              <a:t>50 pounds of pig intestines (chitterlings) and 100 pounds of pig stomachs (hog maws). </a:t>
            </a:r>
            <a:endParaRPr lang="en-US" sz="2400" dirty="0"/>
          </a:p>
          <a:p>
            <a:endParaRPr lang="en-US" sz="1800" dirty="0">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39624468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51BB085F-CEC0-49EA-88BA-C27CD34E1EFB}"/>
              </a:ext>
            </a:extLst>
          </p:cNvPr>
          <p:cNvSpPr>
            <a:spLocks noGrp="1"/>
          </p:cNvSpPr>
          <p:nvPr>
            <p:ph type="title"/>
          </p:nvPr>
        </p:nvSpPr>
        <p:spPr/>
        <p:txBody>
          <a:bodyPr/>
          <a:lstStyle/>
          <a:p>
            <a:r>
              <a:rPr lang="en-US" altLang="en-US" dirty="0"/>
              <a:t>An Ambiguity?</a:t>
            </a:r>
          </a:p>
        </p:txBody>
      </p:sp>
      <p:sp>
        <p:nvSpPr>
          <p:cNvPr id="9219" name="Rectangle 3">
            <a:extLst>
              <a:ext uri="{FF2B5EF4-FFF2-40B4-BE49-F238E27FC236}">
                <a16:creationId xmlns:a16="http://schemas.microsoft.com/office/drawing/2014/main" id="{E6528348-6239-4428-A3D6-480E1DA9E058}"/>
              </a:ext>
            </a:extLst>
          </p:cNvPr>
          <p:cNvSpPr>
            <a:spLocks noChangeArrowheads="1"/>
          </p:cNvSpPr>
          <p:nvPr/>
        </p:nvSpPr>
        <p:spPr bwMode="auto">
          <a:xfrm>
            <a:off x="5124450" y="1949450"/>
            <a:ext cx="15621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a:t>“Hog maws.” </a:t>
            </a:r>
          </a:p>
        </p:txBody>
      </p:sp>
      <p:sp>
        <p:nvSpPr>
          <p:cNvPr id="5" name="Oval Callout 4">
            <a:extLst>
              <a:ext uri="{FF2B5EF4-FFF2-40B4-BE49-F238E27FC236}">
                <a16:creationId xmlns:a16="http://schemas.microsoft.com/office/drawing/2014/main" id="{8B25A52E-0545-439B-9932-E7DABF54862E}"/>
              </a:ext>
            </a:extLst>
          </p:cNvPr>
          <p:cNvSpPr/>
          <p:nvPr/>
        </p:nvSpPr>
        <p:spPr>
          <a:xfrm>
            <a:off x="4724400" y="1524000"/>
            <a:ext cx="2362200" cy="1219200"/>
          </a:xfrm>
          <a:prstGeom prst="wedgeEllipseCallout">
            <a:avLst>
              <a:gd name="adj1" fmla="val -50876"/>
              <a:gd name="adj2" fmla="val 239366"/>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9221" name="Content Placeholder 3">
            <a:extLst>
              <a:ext uri="{FF2B5EF4-FFF2-40B4-BE49-F238E27FC236}">
                <a16:creationId xmlns:a16="http://schemas.microsoft.com/office/drawing/2014/main" id="{087E2FF7-6D0C-4963-A60A-4AFAA21E756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1752600"/>
            <a:ext cx="2362200" cy="2573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Content Placeholder 3">
            <a:extLst>
              <a:ext uri="{FF2B5EF4-FFF2-40B4-BE49-F238E27FC236}">
                <a16:creationId xmlns:a16="http://schemas.microsoft.com/office/drawing/2014/main" id="{3DEA1A8E-658F-44DB-A616-FD781447B51F}"/>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67600" y="1752600"/>
            <a:ext cx="2362200" cy="2573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Oval 7">
            <a:extLst>
              <a:ext uri="{FF2B5EF4-FFF2-40B4-BE49-F238E27FC236}">
                <a16:creationId xmlns:a16="http://schemas.microsoft.com/office/drawing/2014/main" id="{646A615C-A666-497C-8C44-20BA8ABD51F4}"/>
              </a:ext>
            </a:extLst>
          </p:cNvPr>
          <p:cNvSpPr/>
          <p:nvPr/>
        </p:nvSpPr>
        <p:spPr>
          <a:xfrm>
            <a:off x="2971800" y="4724400"/>
            <a:ext cx="1752600" cy="1600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9" name="Oval 8">
            <a:extLst>
              <a:ext uri="{FF2B5EF4-FFF2-40B4-BE49-F238E27FC236}">
                <a16:creationId xmlns:a16="http://schemas.microsoft.com/office/drawing/2014/main" id="{F61EF841-BFE9-4470-B8CE-6C8297E17AF9}"/>
              </a:ext>
            </a:extLst>
          </p:cNvPr>
          <p:cNvSpPr/>
          <p:nvPr/>
        </p:nvSpPr>
        <p:spPr>
          <a:xfrm>
            <a:off x="338772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Oval 9">
            <a:extLst>
              <a:ext uri="{FF2B5EF4-FFF2-40B4-BE49-F238E27FC236}">
                <a16:creationId xmlns:a16="http://schemas.microsoft.com/office/drawing/2014/main" id="{E58A3E6A-6510-46E3-9B26-1A112E8125EB}"/>
              </a:ext>
            </a:extLst>
          </p:cNvPr>
          <p:cNvSpPr/>
          <p:nvPr/>
        </p:nvSpPr>
        <p:spPr>
          <a:xfrm>
            <a:off x="4114800"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Oval 10">
            <a:extLst>
              <a:ext uri="{FF2B5EF4-FFF2-40B4-BE49-F238E27FC236}">
                <a16:creationId xmlns:a16="http://schemas.microsoft.com/office/drawing/2014/main" id="{E7E3852B-5965-4D3E-BC5D-ED0C26824746}"/>
              </a:ext>
            </a:extLst>
          </p:cNvPr>
          <p:cNvSpPr/>
          <p:nvPr/>
        </p:nvSpPr>
        <p:spPr>
          <a:xfrm>
            <a:off x="3641725" y="5816600"/>
            <a:ext cx="363538" cy="1143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Rectangle 11">
            <a:extLst>
              <a:ext uri="{FF2B5EF4-FFF2-40B4-BE49-F238E27FC236}">
                <a16:creationId xmlns:a16="http://schemas.microsoft.com/office/drawing/2014/main" id="{0D0D3B03-0325-4EA9-AC8A-4D6CF2660C92}"/>
              </a:ext>
            </a:extLst>
          </p:cNvPr>
          <p:cNvSpPr/>
          <p:nvPr/>
        </p:nvSpPr>
        <p:spPr>
          <a:xfrm>
            <a:off x="7010400" y="4724400"/>
            <a:ext cx="1752600" cy="1447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13" name="Oval 12">
            <a:extLst>
              <a:ext uri="{FF2B5EF4-FFF2-40B4-BE49-F238E27FC236}">
                <a16:creationId xmlns:a16="http://schemas.microsoft.com/office/drawing/2014/main" id="{AB789427-FC82-41F6-B791-BBA35FE65946}"/>
              </a:ext>
            </a:extLst>
          </p:cNvPr>
          <p:cNvSpPr/>
          <p:nvPr/>
        </p:nvSpPr>
        <p:spPr>
          <a:xfrm>
            <a:off x="7445375" y="50133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Oval 13">
            <a:extLst>
              <a:ext uri="{FF2B5EF4-FFF2-40B4-BE49-F238E27FC236}">
                <a16:creationId xmlns:a16="http://schemas.microsoft.com/office/drawing/2014/main" id="{A94614FD-6F33-422B-8AFE-21FB81682BC2}"/>
              </a:ext>
            </a:extLst>
          </p:cNvPr>
          <p:cNvSpPr/>
          <p:nvPr/>
        </p:nvSpPr>
        <p:spPr>
          <a:xfrm>
            <a:off x="8172450" y="50133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Oval 14">
            <a:extLst>
              <a:ext uri="{FF2B5EF4-FFF2-40B4-BE49-F238E27FC236}">
                <a16:creationId xmlns:a16="http://schemas.microsoft.com/office/drawing/2014/main" id="{F3A0CCA7-DE10-4505-B167-3A1B462A71D2}"/>
              </a:ext>
            </a:extLst>
          </p:cNvPr>
          <p:cNvSpPr/>
          <p:nvPr/>
        </p:nvSpPr>
        <p:spPr>
          <a:xfrm>
            <a:off x="7705725" y="5722939"/>
            <a:ext cx="273050" cy="9048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231" name="TextBox 15">
            <a:extLst>
              <a:ext uri="{FF2B5EF4-FFF2-40B4-BE49-F238E27FC236}">
                <a16:creationId xmlns:a16="http://schemas.microsoft.com/office/drawing/2014/main" id="{EC01EF53-3F51-44E2-AE44-18FF9BD50DBC}"/>
              </a:ext>
            </a:extLst>
          </p:cNvPr>
          <p:cNvSpPr txBox="1">
            <a:spLocks noChangeArrowheads="1"/>
          </p:cNvSpPr>
          <p:nvPr/>
        </p:nvSpPr>
        <p:spPr bwMode="auto">
          <a:xfrm>
            <a:off x="2987675" y="2435225"/>
            <a:ext cx="12573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Pig </a:t>
            </a:r>
            <a:r>
              <a:rPr lang="en-US" altLang="en-US" sz="1800" b="1" dirty="0"/>
              <a:t>stomachs.</a:t>
            </a:r>
          </a:p>
        </p:txBody>
      </p:sp>
      <p:sp>
        <p:nvSpPr>
          <p:cNvPr id="9232" name="TextBox 16">
            <a:extLst>
              <a:ext uri="{FF2B5EF4-FFF2-40B4-BE49-F238E27FC236}">
                <a16:creationId xmlns:a16="http://schemas.microsoft.com/office/drawing/2014/main" id="{4113584E-E44B-4CD9-BD9D-94D93068AA82}"/>
              </a:ext>
            </a:extLst>
          </p:cNvPr>
          <p:cNvSpPr txBox="1">
            <a:spLocks noChangeArrowheads="1"/>
          </p:cNvSpPr>
          <p:nvPr/>
        </p:nvSpPr>
        <p:spPr bwMode="auto">
          <a:xfrm>
            <a:off x="8032750" y="2462213"/>
            <a:ext cx="12573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Pig </a:t>
            </a:r>
            <a:r>
              <a:rPr lang="en-US" altLang="en-US" sz="1800" b="1" dirty="0"/>
              <a:t>intestines.</a:t>
            </a:r>
          </a:p>
        </p:txBody>
      </p:sp>
      <p:sp>
        <p:nvSpPr>
          <p:cNvPr id="9233" name="Rectangle 3">
            <a:extLst>
              <a:ext uri="{FF2B5EF4-FFF2-40B4-BE49-F238E27FC236}">
                <a16:creationId xmlns:a16="http://schemas.microsoft.com/office/drawing/2014/main" id="{617D4AA3-4B93-4CA9-B2F5-E2FA51261174}"/>
              </a:ext>
            </a:extLst>
          </p:cNvPr>
          <p:cNvSpPr>
            <a:spLocks noChangeArrowheads="1"/>
          </p:cNvSpPr>
          <p:nvPr/>
        </p:nvSpPr>
        <p:spPr bwMode="auto">
          <a:xfrm>
            <a:off x="3378200" y="6334125"/>
            <a:ext cx="939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a:t>Sowle  </a:t>
            </a:r>
          </a:p>
        </p:txBody>
      </p:sp>
      <p:sp>
        <p:nvSpPr>
          <p:cNvPr id="9234" name="Rectangle 3">
            <a:extLst>
              <a:ext uri="{FF2B5EF4-FFF2-40B4-BE49-F238E27FC236}">
                <a16:creationId xmlns:a16="http://schemas.microsoft.com/office/drawing/2014/main" id="{FC8E7F3D-32E0-492B-A427-37831852B5E0}"/>
              </a:ext>
            </a:extLst>
          </p:cNvPr>
          <p:cNvSpPr>
            <a:spLocks noChangeArrowheads="1"/>
          </p:cNvSpPr>
          <p:nvPr/>
        </p:nvSpPr>
        <p:spPr bwMode="auto">
          <a:xfrm>
            <a:off x="7467601" y="6324600"/>
            <a:ext cx="6969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a:t>Brill  </a:t>
            </a:r>
          </a:p>
        </p:txBody>
      </p:sp>
    </p:spTree>
    <p:extLst>
      <p:ext uri="{BB962C8B-B14F-4D97-AF65-F5344CB8AC3E}">
        <p14:creationId xmlns:p14="http://schemas.microsoft.com/office/powerpoint/2010/main" val="6225593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58" name="Content Placeholder 3">
            <a:extLst>
              <a:ext uri="{FF2B5EF4-FFF2-40B4-BE49-F238E27FC236}">
                <a16:creationId xmlns:a16="http://schemas.microsoft.com/office/drawing/2014/main" id="{D41F51D2-1B60-4830-826A-FBEFA0F0933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91388" y="1038226"/>
            <a:ext cx="3224212" cy="189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2" name="Title 1">
            <a:extLst>
              <a:ext uri="{FF2B5EF4-FFF2-40B4-BE49-F238E27FC236}">
                <a16:creationId xmlns:a16="http://schemas.microsoft.com/office/drawing/2014/main" id="{A0A76CA3-7653-4455-89F5-DA6550B1B362}"/>
              </a:ext>
            </a:extLst>
          </p:cNvPr>
          <p:cNvSpPr>
            <a:spLocks noGrp="1"/>
          </p:cNvSpPr>
          <p:nvPr>
            <p:ph type="title"/>
          </p:nvPr>
        </p:nvSpPr>
        <p:spPr/>
        <p:txBody>
          <a:bodyPr/>
          <a:lstStyle/>
          <a:p>
            <a:r>
              <a:rPr lang="en-US" altLang="en-US" sz="3600" dirty="0"/>
              <a:t>Promise for Pig Stomachs</a:t>
            </a:r>
          </a:p>
        </p:txBody>
      </p:sp>
      <p:sp>
        <p:nvSpPr>
          <p:cNvPr id="10243" name="Rectangle 3">
            <a:extLst>
              <a:ext uri="{FF2B5EF4-FFF2-40B4-BE49-F238E27FC236}">
                <a16:creationId xmlns:a16="http://schemas.microsoft.com/office/drawing/2014/main" id="{0D45EC7A-7551-45F3-8750-575BA1CEE0BD}"/>
              </a:ext>
            </a:extLst>
          </p:cNvPr>
          <p:cNvSpPr>
            <a:spLocks noChangeArrowheads="1"/>
          </p:cNvSpPr>
          <p:nvPr/>
        </p:nvSpPr>
        <p:spPr bwMode="auto">
          <a:xfrm>
            <a:off x="2840039" y="1679575"/>
            <a:ext cx="16208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a:t>“Hog maws.”  </a:t>
            </a:r>
          </a:p>
        </p:txBody>
      </p:sp>
      <p:pic>
        <p:nvPicPr>
          <p:cNvPr id="10244" name="Content Placeholder 3">
            <a:extLst>
              <a:ext uri="{FF2B5EF4-FFF2-40B4-BE49-F238E27FC236}">
                <a16:creationId xmlns:a16="http://schemas.microsoft.com/office/drawing/2014/main" id="{05E92A3D-2FC4-462E-ABB5-E7245DCC04A2}"/>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538288" y="2462213"/>
            <a:ext cx="2051050" cy="223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Content Placeholder 3">
            <a:extLst>
              <a:ext uri="{FF2B5EF4-FFF2-40B4-BE49-F238E27FC236}">
                <a16:creationId xmlns:a16="http://schemas.microsoft.com/office/drawing/2014/main" id="{5B3AB5DD-1E0C-41C1-87D0-D7B0A6DC641A}"/>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646738" y="2273300"/>
            <a:ext cx="2024062" cy="220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Oval 7">
            <a:extLst>
              <a:ext uri="{FF2B5EF4-FFF2-40B4-BE49-F238E27FC236}">
                <a16:creationId xmlns:a16="http://schemas.microsoft.com/office/drawing/2014/main" id="{ECD35052-8625-4F02-99A7-CFB58A55745A}"/>
              </a:ext>
            </a:extLst>
          </p:cNvPr>
          <p:cNvSpPr/>
          <p:nvPr/>
        </p:nvSpPr>
        <p:spPr>
          <a:xfrm>
            <a:off x="2147888" y="4724400"/>
            <a:ext cx="1752600" cy="1600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9" name="Oval 8">
            <a:extLst>
              <a:ext uri="{FF2B5EF4-FFF2-40B4-BE49-F238E27FC236}">
                <a16:creationId xmlns:a16="http://schemas.microsoft.com/office/drawing/2014/main" id="{B421E132-2AC9-415D-9737-AF32F01E17F2}"/>
              </a:ext>
            </a:extLst>
          </p:cNvPr>
          <p:cNvSpPr/>
          <p:nvPr/>
        </p:nvSpPr>
        <p:spPr>
          <a:xfrm>
            <a:off x="2563813"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Oval 9">
            <a:extLst>
              <a:ext uri="{FF2B5EF4-FFF2-40B4-BE49-F238E27FC236}">
                <a16:creationId xmlns:a16="http://schemas.microsoft.com/office/drawing/2014/main" id="{A637AFA4-ADE0-48C5-B304-827C60B05A1C}"/>
              </a:ext>
            </a:extLst>
          </p:cNvPr>
          <p:cNvSpPr/>
          <p:nvPr/>
        </p:nvSpPr>
        <p:spPr>
          <a:xfrm>
            <a:off x="3290888"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Oval 10">
            <a:extLst>
              <a:ext uri="{FF2B5EF4-FFF2-40B4-BE49-F238E27FC236}">
                <a16:creationId xmlns:a16="http://schemas.microsoft.com/office/drawing/2014/main" id="{43723D06-9B3A-48E4-9835-04852EFCED01}"/>
              </a:ext>
            </a:extLst>
          </p:cNvPr>
          <p:cNvSpPr/>
          <p:nvPr/>
        </p:nvSpPr>
        <p:spPr>
          <a:xfrm>
            <a:off x="2817814" y="5816600"/>
            <a:ext cx="363537" cy="1143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Rectangle 11">
            <a:extLst>
              <a:ext uri="{FF2B5EF4-FFF2-40B4-BE49-F238E27FC236}">
                <a16:creationId xmlns:a16="http://schemas.microsoft.com/office/drawing/2014/main" id="{5EF7CD77-1724-44EA-A822-E68D7CBB8133}"/>
              </a:ext>
            </a:extLst>
          </p:cNvPr>
          <p:cNvSpPr/>
          <p:nvPr/>
        </p:nvSpPr>
        <p:spPr>
          <a:xfrm>
            <a:off x="4983163" y="4770438"/>
            <a:ext cx="1752600" cy="1447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13" name="Oval 12">
            <a:extLst>
              <a:ext uri="{FF2B5EF4-FFF2-40B4-BE49-F238E27FC236}">
                <a16:creationId xmlns:a16="http://schemas.microsoft.com/office/drawing/2014/main" id="{6BC21BB8-8BC4-497A-8654-DCC5834F758E}"/>
              </a:ext>
            </a:extLst>
          </p:cNvPr>
          <p:cNvSpPr/>
          <p:nvPr/>
        </p:nvSpPr>
        <p:spPr>
          <a:xfrm>
            <a:off x="5418138" y="4921250"/>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Oval 13">
            <a:extLst>
              <a:ext uri="{FF2B5EF4-FFF2-40B4-BE49-F238E27FC236}">
                <a16:creationId xmlns:a16="http://schemas.microsoft.com/office/drawing/2014/main" id="{AC8947F4-9E1E-40E9-B3AA-E4C9F4595D4B}"/>
              </a:ext>
            </a:extLst>
          </p:cNvPr>
          <p:cNvSpPr/>
          <p:nvPr/>
        </p:nvSpPr>
        <p:spPr>
          <a:xfrm>
            <a:off x="6145213" y="4921250"/>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Oval 14">
            <a:extLst>
              <a:ext uri="{FF2B5EF4-FFF2-40B4-BE49-F238E27FC236}">
                <a16:creationId xmlns:a16="http://schemas.microsoft.com/office/drawing/2014/main" id="{24E05A0A-F03A-4874-89E1-58362BF6C4F8}"/>
              </a:ext>
            </a:extLst>
          </p:cNvPr>
          <p:cNvSpPr/>
          <p:nvPr/>
        </p:nvSpPr>
        <p:spPr>
          <a:xfrm>
            <a:off x="5678488" y="5630864"/>
            <a:ext cx="273050" cy="9048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254" name="TextBox 15">
            <a:extLst>
              <a:ext uri="{FF2B5EF4-FFF2-40B4-BE49-F238E27FC236}">
                <a16:creationId xmlns:a16="http://schemas.microsoft.com/office/drawing/2014/main" id="{C82DD655-98BC-40E4-8507-98418959055F}"/>
              </a:ext>
            </a:extLst>
          </p:cNvPr>
          <p:cNvSpPr txBox="1">
            <a:spLocks noChangeArrowheads="1"/>
          </p:cNvSpPr>
          <p:nvPr/>
        </p:nvSpPr>
        <p:spPr bwMode="auto">
          <a:xfrm>
            <a:off x="2211388" y="2933701"/>
            <a:ext cx="12573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a:t>Pig stomachs.</a:t>
            </a:r>
          </a:p>
        </p:txBody>
      </p:sp>
      <p:sp>
        <p:nvSpPr>
          <p:cNvPr id="10255" name="TextBox 16">
            <a:extLst>
              <a:ext uri="{FF2B5EF4-FFF2-40B4-BE49-F238E27FC236}">
                <a16:creationId xmlns:a16="http://schemas.microsoft.com/office/drawing/2014/main" id="{9A2B188A-625A-4090-B426-400C767C70E3}"/>
              </a:ext>
            </a:extLst>
          </p:cNvPr>
          <p:cNvSpPr txBox="1">
            <a:spLocks noChangeArrowheads="1"/>
          </p:cNvSpPr>
          <p:nvPr/>
        </p:nvSpPr>
        <p:spPr bwMode="auto">
          <a:xfrm>
            <a:off x="5745163" y="2798763"/>
            <a:ext cx="12573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a:t>Pig intestines.</a:t>
            </a:r>
          </a:p>
        </p:txBody>
      </p:sp>
      <p:sp>
        <p:nvSpPr>
          <p:cNvPr id="5" name="Oval Callout 4">
            <a:extLst>
              <a:ext uri="{FF2B5EF4-FFF2-40B4-BE49-F238E27FC236}">
                <a16:creationId xmlns:a16="http://schemas.microsoft.com/office/drawing/2014/main" id="{73719DB1-9C29-424A-8514-EEE8D4AE06F1}"/>
              </a:ext>
            </a:extLst>
          </p:cNvPr>
          <p:cNvSpPr/>
          <p:nvPr/>
        </p:nvSpPr>
        <p:spPr>
          <a:xfrm>
            <a:off x="2792413" y="1379539"/>
            <a:ext cx="1631950" cy="1082675"/>
          </a:xfrm>
          <a:prstGeom prst="wedgeEllipseCallout">
            <a:avLst>
              <a:gd name="adj1" fmla="val 12796"/>
              <a:gd name="adj2" fmla="val 291832"/>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0257" name="Picture 2" descr="http://blogs.technet.com/resized-image.ashx/__size/550x0/__key/communityserver-blogs-components-weblogfiles/00-00-00-91-10/2018.StickFigure_5F00_Robe.png">
            <a:extLst>
              <a:ext uri="{FF2B5EF4-FFF2-40B4-BE49-F238E27FC236}">
                <a16:creationId xmlns:a16="http://schemas.microsoft.com/office/drawing/2014/main" id="{207EBC11-2CAD-4DC6-93B2-8047B1868B8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59713" y="2705100"/>
            <a:ext cx="28194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Line Callout 1 19">
            <a:extLst>
              <a:ext uri="{FF2B5EF4-FFF2-40B4-BE49-F238E27FC236}">
                <a16:creationId xmlns:a16="http://schemas.microsoft.com/office/drawing/2014/main" id="{9220C680-22B8-4456-9876-8299A3A706FD}"/>
              </a:ext>
            </a:extLst>
          </p:cNvPr>
          <p:cNvSpPr/>
          <p:nvPr/>
        </p:nvSpPr>
        <p:spPr>
          <a:xfrm>
            <a:off x="7989888" y="5276851"/>
            <a:ext cx="1611312" cy="1196975"/>
          </a:xfrm>
          <a:prstGeom prst="borderCallout1">
            <a:avLst>
              <a:gd name="adj1" fmla="val 18750"/>
              <a:gd name="adj2" fmla="val -8333"/>
              <a:gd name="adj3" fmla="val -88265"/>
              <a:gd name="adj4" fmla="val 94404"/>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260" name="TextBox 23">
            <a:extLst>
              <a:ext uri="{FF2B5EF4-FFF2-40B4-BE49-F238E27FC236}">
                <a16:creationId xmlns:a16="http://schemas.microsoft.com/office/drawing/2014/main" id="{CC4886C3-D8DA-4E56-9F6B-73130EA0A383}"/>
              </a:ext>
            </a:extLst>
          </p:cNvPr>
          <p:cNvSpPr txBox="1">
            <a:spLocks noChangeArrowheads="1"/>
          </p:cNvSpPr>
          <p:nvPr/>
        </p:nvSpPr>
        <p:spPr bwMode="auto">
          <a:xfrm>
            <a:off x="8129588" y="5486401"/>
            <a:ext cx="131921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a:t>The reasonable person.</a:t>
            </a:r>
          </a:p>
        </p:txBody>
      </p:sp>
      <p:sp>
        <p:nvSpPr>
          <p:cNvPr id="10261" name="TextBox 21">
            <a:extLst>
              <a:ext uri="{FF2B5EF4-FFF2-40B4-BE49-F238E27FC236}">
                <a16:creationId xmlns:a16="http://schemas.microsoft.com/office/drawing/2014/main" id="{B8C251C5-EEF6-47B6-B486-CF1A35606BDB}"/>
              </a:ext>
            </a:extLst>
          </p:cNvPr>
          <p:cNvSpPr txBox="1">
            <a:spLocks noChangeArrowheads="1"/>
          </p:cNvSpPr>
          <p:nvPr/>
        </p:nvSpPr>
        <p:spPr bwMode="auto">
          <a:xfrm>
            <a:off x="7954964" y="1660525"/>
            <a:ext cx="22828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a:t>Pig stomachs.</a:t>
            </a:r>
          </a:p>
        </p:txBody>
      </p:sp>
      <p:sp>
        <p:nvSpPr>
          <p:cNvPr id="23" name="Oval Callout 22">
            <a:extLst>
              <a:ext uri="{FF2B5EF4-FFF2-40B4-BE49-F238E27FC236}">
                <a16:creationId xmlns:a16="http://schemas.microsoft.com/office/drawing/2014/main" id="{4F4784D7-414F-4FFA-8A6E-2B008263B06F}"/>
              </a:ext>
            </a:extLst>
          </p:cNvPr>
          <p:cNvSpPr/>
          <p:nvPr/>
        </p:nvSpPr>
        <p:spPr>
          <a:xfrm>
            <a:off x="4460875" y="1489076"/>
            <a:ext cx="1631950" cy="1082675"/>
          </a:xfrm>
          <a:prstGeom prst="wedgeEllipseCallout">
            <a:avLst>
              <a:gd name="adj1" fmla="val -2485"/>
              <a:gd name="adj2" fmla="val 24320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b="1" dirty="0"/>
          </a:p>
        </p:txBody>
      </p:sp>
      <p:sp>
        <p:nvSpPr>
          <p:cNvPr id="10263" name="Rectangle 23">
            <a:extLst>
              <a:ext uri="{FF2B5EF4-FFF2-40B4-BE49-F238E27FC236}">
                <a16:creationId xmlns:a16="http://schemas.microsoft.com/office/drawing/2014/main" id="{12748C73-71BE-4C04-9C86-304D6E553B52}"/>
              </a:ext>
            </a:extLst>
          </p:cNvPr>
          <p:cNvSpPr>
            <a:spLocks noChangeArrowheads="1"/>
          </p:cNvSpPr>
          <p:nvPr/>
        </p:nvSpPr>
        <p:spPr bwMode="auto">
          <a:xfrm>
            <a:off x="4524375" y="1860550"/>
            <a:ext cx="16208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a:t>“Hog maws.”  </a:t>
            </a:r>
          </a:p>
        </p:txBody>
      </p:sp>
    </p:spTree>
    <p:extLst>
      <p:ext uri="{BB962C8B-B14F-4D97-AF65-F5344CB8AC3E}">
        <p14:creationId xmlns:p14="http://schemas.microsoft.com/office/powerpoint/2010/main" val="7798989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E200C-4BE2-48D4-A0E2-A666BD730B6E}"/>
              </a:ext>
            </a:extLst>
          </p:cNvPr>
          <p:cNvSpPr>
            <a:spLocks noGrp="1"/>
          </p:cNvSpPr>
          <p:nvPr>
            <p:ph type="title"/>
          </p:nvPr>
        </p:nvSpPr>
        <p:spPr/>
        <p:txBody>
          <a:bodyPr/>
          <a:lstStyle/>
          <a:p>
            <a:r>
              <a:rPr lang="en-US" dirty="0"/>
              <a:t>The Chicken Case</a:t>
            </a:r>
          </a:p>
        </p:txBody>
      </p:sp>
      <p:sp>
        <p:nvSpPr>
          <p:cNvPr id="3" name="Content Placeholder 2">
            <a:extLst>
              <a:ext uri="{FF2B5EF4-FFF2-40B4-BE49-F238E27FC236}">
                <a16:creationId xmlns:a16="http://schemas.microsoft.com/office/drawing/2014/main" id="{E4ED677C-82EF-4A3F-89A2-04B93A6FDE09}"/>
              </a:ext>
            </a:extLst>
          </p:cNvPr>
          <p:cNvSpPr>
            <a:spLocks noGrp="1"/>
          </p:cNvSpPr>
          <p:nvPr>
            <p:ph idx="1"/>
          </p:nvPr>
        </p:nvSpPr>
        <p:spPr/>
        <p:txBody>
          <a:bodyPr/>
          <a:lstStyle/>
          <a:p>
            <a:pPr marL="0">
              <a:spcBef>
                <a:spcPts val="0"/>
              </a:spcBef>
              <a:spcAft>
                <a:spcPts val="0"/>
              </a:spcAft>
            </a:pPr>
            <a:r>
              <a:rPr lang="en-US" sz="2400" dirty="0" err="1">
                <a:ea typeface="Times New Roman" panose="02020603050405020304" pitchFamily="18" charset="0"/>
                <a:cs typeface="Arial" panose="020B0604020202020204" pitchFamily="34" charset="0"/>
              </a:rPr>
              <a:t>Frigilament</a:t>
            </a:r>
            <a:r>
              <a:rPr lang="en-US" sz="2400" dirty="0">
                <a:ea typeface="Times New Roman" panose="02020603050405020304" pitchFamily="18" charset="0"/>
                <a:cs typeface="Arial" panose="020B0604020202020204" pitchFamily="34" charset="0"/>
              </a:rPr>
              <a:t>, a Swiss company, orders </a:t>
            </a:r>
            <a:r>
              <a:rPr lang="en-US" sz="2400" b="1" dirty="0">
                <a:ea typeface="Times New Roman" panose="02020603050405020304" pitchFamily="18" charset="0"/>
                <a:cs typeface="Arial" panose="020B0604020202020204" pitchFamily="34" charset="0"/>
              </a:rPr>
              <a:t>“chickens”</a:t>
            </a:r>
            <a:r>
              <a:rPr lang="en-US" sz="2400" dirty="0">
                <a:ea typeface="Times New Roman" panose="02020603050405020304" pitchFamily="18" charset="0"/>
                <a:cs typeface="Arial" panose="020B0604020202020204" pitchFamily="34" charset="0"/>
              </a:rPr>
              <a:t> from BNS, a US company.  The contract does not specify whether the chickens are to be young, tender, expensive fryers, or old, tough, cheap boilers.  </a:t>
            </a:r>
            <a:r>
              <a:rPr lang="en-US" sz="2400" dirty="0" err="1">
                <a:ea typeface="Times New Roman" panose="02020603050405020304" pitchFamily="18" charset="0"/>
                <a:cs typeface="Arial" panose="020B0604020202020204" pitchFamily="34" charset="0"/>
              </a:rPr>
              <a:t>Frigilament</a:t>
            </a:r>
            <a:r>
              <a:rPr lang="en-US" sz="2400" dirty="0">
                <a:ea typeface="Times New Roman" panose="02020603050405020304" pitchFamily="18" charset="0"/>
                <a:cs typeface="Arial" panose="020B0604020202020204" pitchFamily="34" charset="0"/>
              </a:rPr>
              <a:t> intends to order fryers, but the price quoted is the price for boilers.  Neither side discusses the issue.  </a:t>
            </a:r>
            <a:r>
              <a:rPr lang="en-US" sz="2400" dirty="0" err="1">
                <a:ea typeface="Times New Roman" panose="02020603050405020304" pitchFamily="18" charset="0"/>
                <a:cs typeface="Arial" panose="020B0604020202020204" pitchFamily="34" charset="0"/>
              </a:rPr>
              <a:t>Frigilament</a:t>
            </a:r>
            <a:r>
              <a:rPr lang="en-US" sz="2400" dirty="0">
                <a:ea typeface="Times New Roman" panose="02020603050405020304" pitchFamily="18" charset="0"/>
                <a:cs typeface="Arial" panose="020B0604020202020204" pitchFamily="34" charset="0"/>
              </a:rPr>
              <a:t> is new to the chicken business.  There is no relevant trade usage as to the term, “Chicken.”  BNS ships boilers; </a:t>
            </a:r>
            <a:r>
              <a:rPr lang="en-US" sz="2400" dirty="0" err="1">
                <a:ea typeface="Times New Roman" panose="02020603050405020304" pitchFamily="18" charset="0"/>
                <a:cs typeface="Arial" panose="020B0604020202020204" pitchFamily="34" charset="0"/>
              </a:rPr>
              <a:t>Frigilament</a:t>
            </a:r>
            <a:r>
              <a:rPr lang="en-US" sz="2400" dirty="0">
                <a:ea typeface="Times New Roman" panose="02020603050405020304" pitchFamily="18" charset="0"/>
                <a:cs typeface="Arial" panose="020B0604020202020204" pitchFamily="34" charset="0"/>
              </a:rPr>
              <a:t> refuses to accept delivery.  </a:t>
            </a:r>
            <a:endParaRPr lang="en-US" dirty="0"/>
          </a:p>
        </p:txBody>
      </p:sp>
    </p:spTree>
    <p:extLst>
      <p:ext uri="{BB962C8B-B14F-4D97-AF65-F5344CB8AC3E}">
        <p14:creationId xmlns:p14="http://schemas.microsoft.com/office/powerpoint/2010/main" val="22911650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10526-84B2-0869-0A35-CDD15618ED93}"/>
              </a:ext>
            </a:extLst>
          </p:cNvPr>
          <p:cNvSpPr>
            <a:spLocks noGrp="1"/>
          </p:cNvSpPr>
          <p:nvPr>
            <p:ph type="title"/>
          </p:nvPr>
        </p:nvSpPr>
        <p:spPr/>
        <p:txBody>
          <a:bodyPr/>
          <a:lstStyle/>
          <a:p>
            <a:r>
              <a:rPr lang="en-US" dirty="0"/>
              <a:t>One More Non-Legal Example</a:t>
            </a:r>
          </a:p>
        </p:txBody>
      </p:sp>
      <p:sp>
        <p:nvSpPr>
          <p:cNvPr id="3" name="Content Placeholder 2">
            <a:extLst>
              <a:ext uri="{FF2B5EF4-FFF2-40B4-BE49-F238E27FC236}">
                <a16:creationId xmlns:a16="http://schemas.microsoft.com/office/drawing/2014/main" id="{FB5375FF-7EC8-1A88-B4CE-9899843B1997}"/>
              </a:ext>
            </a:extLst>
          </p:cNvPr>
          <p:cNvSpPr>
            <a:spLocks noGrp="1"/>
          </p:cNvSpPr>
          <p:nvPr>
            <p:ph idx="1"/>
          </p:nvPr>
        </p:nvSpPr>
        <p:spPr/>
        <p:txBody>
          <a:bodyPr/>
          <a:lstStyle/>
          <a:p>
            <a:r>
              <a:rPr lang="en-US" dirty="0"/>
              <a:t>We are discussing whether I will come to the party you are having next week. </a:t>
            </a:r>
          </a:p>
          <a:p>
            <a:r>
              <a:rPr lang="en-US" dirty="0"/>
              <a:t>You say, “Do you promise to come?”</a:t>
            </a:r>
          </a:p>
          <a:p>
            <a:r>
              <a:rPr lang="en-US" dirty="0"/>
              <a:t>I reply, “I intend to be there.”</a:t>
            </a:r>
          </a:p>
          <a:p>
            <a:r>
              <a:rPr lang="en-US" dirty="0"/>
              <a:t>You interpret me as </a:t>
            </a:r>
            <a:r>
              <a:rPr lang="en-US" i="1" dirty="0"/>
              <a:t>promising</a:t>
            </a:r>
            <a:r>
              <a:rPr lang="en-US" dirty="0"/>
              <a:t> to be there. </a:t>
            </a:r>
          </a:p>
          <a:p>
            <a:r>
              <a:rPr lang="en-US" dirty="0"/>
              <a:t>When you complain that I broke my promise by not showing up, I claim you misunderstood. I did not promise. </a:t>
            </a:r>
          </a:p>
          <a:p>
            <a:r>
              <a:rPr lang="en-US" dirty="0"/>
              <a:t>Am I right? </a:t>
            </a:r>
          </a:p>
        </p:txBody>
      </p:sp>
    </p:spTree>
    <p:extLst>
      <p:ext uri="{BB962C8B-B14F-4D97-AF65-F5344CB8AC3E}">
        <p14:creationId xmlns:p14="http://schemas.microsoft.com/office/powerpoint/2010/main" val="38652076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CAEC6-0D80-7242-166C-FDD39FE22D23}"/>
              </a:ext>
            </a:extLst>
          </p:cNvPr>
          <p:cNvSpPr>
            <a:spLocks noGrp="1"/>
          </p:cNvSpPr>
          <p:nvPr>
            <p:ph type="title"/>
          </p:nvPr>
        </p:nvSpPr>
        <p:spPr/>
        <p:txBody>
          <a:bodyPr/>
          <a:lstStyle/>
          <a:p>
            <a:r>
              <a:rPr lang="en-US" dirty="0" err="1"/>
              <a:t>Frigaliment</a:t>
            </a:r>
            <a:r>
              <a:rPr lang="en-US" dirty="0"/>
              <a:t> Importing v. B.N.S. Int'l Sales</a:t>
            </a:r>
          </a:p>
        </p:txBody>
      </p:sp>
      <p:sp>
        <p:nvSpPr>
          <p:cNvPr id="3" name="Content Placeholder 2">
            <a:extLst>
              <a:ext uri="{FF2B5EF4-FFF2-40B4-BE49-F238E27FC236}">
                <a16:creationId xmlns:a16="http://schemas.microsoft.com/office/drawing/2014/main" id="{FBD1254C-05B0-34BB-B97C-9C287D2D3396}"/>
              </a:ext>
            </a:extLst>
          </p:cNvPr>
          <p:cNvSpPr>
            <a:spLocks noGrp="1"/>
          </p:cNvSpPr>
          <p:nvPr>
            <p:ph idx="1"/>
          </p:nvPr>
        </p:nvSpPr>
        <p:spPr/>
        <p:txBody>
          <a:bodyPr/>
          <a:lstStyle/>
          <a:p>
            <a:r>
              <a:rPr lang="en-US" dirty="0"/>
              <a:t>“The issue is, what is chicken? Plaintiff says "chicken" means a young chicken, suitable for broiling and frying. Defendant says "chicken" means any bird of that genus that meets contract specifications on weight and quality, including what it calls "stewing chicken" and plaintiff pejoratively terms "fowl". Dictionaries give both meanings, as well as some others not relevant here.”</a:t>
            </a:r>
          </a:p>
        </p:txBody>
      </p:sp>
    </p:spTree>
    <p:extLst>
      <p:ext uri="{BB962C8B-B14F-4D97-AF65-F5344CB8AC3E}">
        <p14:creationId xmlns:p14="http://schemas.microsoft.com/office/powerpoint/2010/main" val="29084013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823245-CB00-0F51-7349-2AE21D8F2FC9}"/>
              </a:ext>
            </a:extLst>
          </p:cNvPr>
          <p:cNvSpPr>
            <a:spLocks noGrp="1"/>
          </p:cNvSpPr>
          <p:nvPr>
            <p:ph type="title"/>
          </p:nvPr>
        </p:nvSpPr>
        <p:spPr/>
        <p:txBody>
          <a:bodyPr/>
          <a:lstStyle/>
          <a:p>
            <a:r>
              <a:rPr lang="en-US" dirty="0" err="1"/>
              <a:t>Frigaliment</a:t>
            </a:r>
            <a:r>
              <a:rPr lang="en-US" dirty="0"/>
              <a:t> Importing v. B.N.S. Int'l Sales</a:t>
            </a:r>
          </a:p>
        </p:txBody>
      </p:sp>
      <p:sp>
        <p:nvSpPr>
          <p:cNvPr id="3" name="Content Placeholder 2">
            <a:extLst>
              <a:ext uri="{FF2B5EF4-FFF2-40B4-BE49-F238E27FC236}">
                <a16:creationId xmlns:a16="http://schemas.microsoft.com/office/drawing/2014/main" id="{D64418B3-0476-57C5-0B28-5107784A56C0}"/>
              </a:ext>
            </a:extLst>
          </p:cNvPr>
          <p:cNvSpPr>
            <a:spLocks noGrp="1"/>
          </p:cNvSpPr>
          <p:nvPr>
            <p:ph idx="1"/>
          </p:nvPr>
        </p:nvSpPr>
        <p:spPr/>
        <p:txBody>
          <a:bodyPr/>
          <a:lstStyle/>
          <a:p>
            <a:r>
              <a:rPr lang="en-US" dirty="0"/>
              <a:t>“To support its, plaintiff sends a number of volleys over the net; defendant essays to return them and adds a few serves of its own. Assuming that both parties were acting in good faith, the case nicely illustrates Holmes' remark "that the making of a contract depends not on the agreement of two minds in one intention, but on the agreement of two sets of external signs, not on the parties' having </a:t>
            </a:r>
            <a:r>
              <a:rPr lang="en-US" i="1" dirty="0"/>
              <a:t>meant</a:t>
            </a:r>
            <a:r>
              <a:rPr lang="en-US" dirty="0"/>
              <a:t> the same thing but on their having </a:t>
            </a:r>
            <a:r>
              <a:rPr lang="en-US" i="1" dirty="0"/>
              <a:t>said</a:t>
            </a:r>
            <a:r>
              <a:rPr lang="en-US" dirty="0"/>
              <a:t> the same thing" . . .I have concluded that plaintiff has not sustained its burden of persuasion that the contract used "chicken" in the narrower sense.”</a:t>
            </a:r>
          </a:p>
          <a:p>
            <a:endParaRPr lang="en-US" dirty="0"/>
          </a:p>
        </p:txBody>
      </p:sp>
    </p:spTree>
    <p:extLst>
      <p:ext uri="{BB962C8B-B14F-4D97-AF65-F5344CB8AC3E}">
        <p14:creationId xmlns:p14="http://schemas.microsoft.com/office/powerpoint/2010/main" val="30051455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A83AF-51E1-EEF5-5E20-71BA1837CAC3}"/>
              </a:ext>
            </a:extLst>
          </p:cNvPr>
          <p:cNvSpPr>
            <a:spLocks noGrp="1"/>
          </p:cNvSpPr>
          <p:nvPr>
            <p:ph type="title"/>
          </p:nvPr>
        </p:nvSpPr>
        <p:spPr/>
        <p:txBody>
          <a:bodyPr/>
          <a:lstStyle/>
          <a:p>
            <a:r>
              <a:rPr lang="en-US" dirty="0"/>
              <a:t>What Did BNS Promise?</a:t>
            </a:r>
          </a:p>
        </p:txBody>
      </p:sp>
      <p:sp>
        <p:nvSpPr>
          <p:cNvPr id="3" name="Content Placeholder 2">
            <a:extLst>
              <a:ext uri="{FF2B5EF4-FFF2-40B4-BE49-F238E27FC236}">
                <a16:creationId xmlns:a16="http://schemas.microsoft.com/office/drawing/2014/main" id="{18766DCF-2FD6-0702-68F1-9BDDE777992B}"/>
              </a:ext>
            </a:extLst>
          </p:cNvPr>
          <p:cNvSpPr>
            <a:spLocks noGrp="1"/>
          </p:cNvSpPr>
          <p:nvPr>
            <p:ph idx="1"/>
          </p:nvPr>
        </p:nvSpPr>
        <p:spPr>
          <a:xfrm>
            <a:off x="609600" y="1417639"/>
            <a:ext cx="10972800" cy="5287961"/>
          </a:xfrm>
        </p:spPr>
        <p:txBody>
          <a:bodyPr/>
          <a:lstStyle/>
          <a:p>
            <a:r>
              <a:rPr lang="en-US" dirty="0"/>
              <a:t>“There is no substantial dispute that, in late April, 1957, the price for 2½-3 lbs. broilers was between 35 and 37¢ per pound, and that when defendant entered into the contracts, it was well aware of this and intended to fill them by supplying fowl in these weights. It claims that plaintiff must likewise have known the market since plaintiff had reserved shipping space on April 23.”</a:t>
            </a:r>
          </a:p>
          <a:p>
            <a:r>
              <a:rPr lang="en-US" dirty="0"/>
              <a:t>The price stated in the contract was 33 cents per pound.</a:t>
            </a:r>
          </a:p>
          <a:p>
            <a:pPr marL="0">
              <a:spcBef>
                <a:spcPts val="0"/>
              </a:spcBef>
              <a:spcAft>
                <a:spcPts val="0"/>
              </a:spcAft>
            </a:pPr>
            <a:r>
              <a:rPr lang="en-US" sz="3200" dirty="0">
                <a:ea typeface="Times New Roman" panose="02020603050405020304" pitchFamily="18" charset="0"/>
                <a:cs typeface="Arial" panose="020B0604020202020204" pitchFamily="34" charset="0"/>
              </a:rPr>
              <a:t>BNS promised to ship</a:t>
            </a:r>
            <a:endParaRPr lang="en-US" sz="3200" dirty="0">
              <a:ea typeface="Times New Roman" panose="02020603050405020304" pitchFamily="18" charset="0"/>
            </a:endParaRPr>
          </a:p>
          <a:p>
            <a:pPr marL="0">
              <a:spcBef>
                <a:spcPts val="0"/>
              </a:spcBef>
              <a:spcAft>
                <a:spcPts val="0"/>
              </a:spcAft>
            </a:pPr>
            <a:r>
              <a:rPr lang="en-US" sz="3200" dirty="0">
                <a:ea typeface="Times New Roman" panose="02020603050405020304" pitchFamily="18" charset="0"/>
                <a:cs typeface="Arial" panose="020B0604020202020204" pitchFamily="34" charset="0"/>
              </a:rPr>
              <a:t>(a) Fryers</a:t>
            </a:r>
            <a:endParaRPr lang="en-US" sz="3200" dirty="0">
              <a:ea typeface="Times New Roman" panose="02020603050405020304" pitchFamily="18" charset="0"/>
            </a:endParaRPr>
          </a:p>
          <a:p>
            <a:pPr marL="0">
              <a:spcBef>
                <a:spcPts val="0"/>
              </a:spcBef>
              <a:spcAft>
                <a:spcPts val="0"/>
              </a:spcAft>
            </a:pPr>
            <a:r>
              <a:rPr lang="en-US" sz="3200" dirty="0">
                <a:ea typeface="Times New Roman" panose="02020603050405020304" pitchFamily="18" charset="0"/>
                <a:cs typeface="Arial" panose="020B0604020202020204" pitchFamily="34" charset="0"/>
              </a:rPr>
              <a:t>(b) Boilers</a:t>
            </a:r>
            <a:endParaRPr lang="en-US" sz="3200" dirty="0">
              <a:ea typeface="Times New Roman" panose="02020603050405020304" pitchFamily="18" charset="0"/>
            </a:endParaRPr>
          </a:p>
          <a:p>
            <a:endParaRPr lang="en-US" dirty="0"/>
          </a:p>
        </p:txBody>
      </p:sp>
    </p:spTree>
    <p:extLst>
      <p:ext uri="{BB962C8B-B14F-4D97-AF65-F5344CB8AC3E}">
        <p14:creationId xmlns:p14="http://schemas.microsoft.com/office/powerpoint/2010/main" val="7017672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FCBD1-C9FF-40C5-80D2-85CEDEDADE4A}"/>
              </a:ext>
            </a:extLst>
          </p:cNvPr>
          <p:cNvSpPr>
            <a:spLocks noGrp="1"/>
          </p:cNvSpPr>
          <p:nvPr>
            <p:ph type="title"/>
          </p:nvPr>
        </p:nvSpPr>
        <p:spPr/>
        <p:txBody>
          <a:bodyPr/>
          <a:lstStyle/>
          <a:p>
            <a:r>
              <a:rPr lang="en-US" dirty="0"/>
              <a:t>The Jazz Club Promise</a:t>
            </a:r>
          </a:p>
        </p:txBody>
      </p:sp>
      <p:sp>
        <p:nvSpPr>
          <p:cNvPr id="3" name="Content Placeholder 2">
            <a:extLst>
              <a:ext uri="{FF2B5EF4-FFF2-40B4-BE49-F238E27FC236}">
                <a16:creationId xmlns:a16="http://schemas.microsoft.com/office/drawing/2014/main" id="{B9ABECB6-9E8F-4801-A9E4-1C41303927CC}"/>
              </a:ext>
            </a:extLst>
          </p:cNvPr>
          <p:cNvSpPr>
            <a:spLocks noGrp="1"/>
          </p:cNvSpPr>
          <p:nvPr>
            <p:ph idx="1"/>
          </p:nvPr>
        </p:nvSpPr>
        <p:spPr>
          <a:xfrm>
            <a:off x="609600" y="1163638"/>
            <a:ext cx="11201400" cy="4530725"/>
          </a:xfrm>
        </p:spPr>
        <p:txBody>
          <a:bodyPr/>
          <a:lstStyle/>
          <a:p>
            <a:r>
              <a:rPr lang="en-US" sz="2400" dirty="0">
                <a:ea typeface="Times New Roman" panose="02020603050405020304" pitchFamily="18" charset="0"/>
              </a:rPr>
              <a:t>John, a jazz guitarist, has a contract with Jazz Club to perform for one week. In the contract, Jazz Club stipulates that John is to play jazz that is currently the most popular. John and The Jazz Club believe that this includes music from Ricky Smyth, Don Waters, and The Saxophones. Neither party mentions these performers in the contract, and neither party really cares what music is played as long as it is the currently most popular. Subsequent to forming the contract, several new performers have come on the scene and have skyrocketed in popularity. John believes that these new songs are currently the most popular. When John steps on the stage and starts performing songs from this new act, the management of The Jazz Club immediately shuts off the electricity to the stage and tells John that the music he is playing is not what he promised to play.</a:t>
            </a:r>
          </a:p>
          <a:p>
            <a:r>
              <a:rPr lang="en-US" sz="2400" dirty="0"/>
              <a:t>(a) The owner is correct.</a:t>
            </a:r>
          </a:p>
          <a:p>
            <a:r>
              <a:rPr lang="en-US" sz="2400" dirty="0"/>
              <a:t>(b) The owner is not correct.</a:t>
            </a:r>
            <a:endParaRPr lang="en-US" sz="2200" dirty="0"/>
          </a:p>
        </p:txBody>
      </p:sp>
    </p:spTree>
    <p:extLst>
      <p:ext uri="{BB962C8B-B14F-4D97-AF65-F5344CB8AC3E}">
        <p14:creationId xmlns:p14="http://schemas.microsoft.com/office/powerpoint/2010/main" val="31916939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9A52B-69CC-4C7A-B530-48DA47C9461D}"/>
              </a:ext>
            </a:extLst>
          </p:cNvPr>
          <p:cNvSpPr>
            <a:spLocks noGrp="1"/>
          </p:cNvSpPr>
          <p:nvPr>
            <p:ph type="title"/>
          </p:nvPr>
        </p:nvSpPr>
        <p:spPr/>
        <p:txBody>
          <a:bodyPr/>
          <a:lstStyle/>
          <a:p>
            <a:r>
              <a:rPr lang="en-US" dirty="0"/>
              <a:t>What Order? </a:t>
            </a:r>
          </a:p>
        </p:txBody>
      </p:sp>
      <p:sp>
        <p:nvSpPr>
          <p:cNvPr id="3" name="Content Placeholder 2">
            <a:extLst>
              <a:ext uri="{FF2B5EF4-FFF2-40B4-BE49-F238E27FC236}">
                <a16:creationId xmlns:a16="http://schemas.microsoft.com/office/drawing/2014/main" id="{1765A379-9A03-4FA5-9377-48C1B25A4FC3}"/>
              </a:ext>
            </a:extLst>
          </p:cNvPr>
          <p:cNvSpPr>
            <a:spLocks noGrp="1"/>
          </p:cNvSpPr>
          <p:nvPr>
            <p:ph idx="1"/>
          </p:nvPr>
        </p:nvSpPr>
        <p:spPr/>
        <p:txBody>
          <a:bodyPr/>
          <a:lstStyle/>
          <a:p>
            <a:r>
              <a:rPr lang="en-US" dirty="0"/>
              <a:t>In </a:t>
            </a:r>
            <a:r>
              <a:rPr lang="en-US" i="1" dirty="0"/>
              <a:t>Embry v. McKittrick</a:t>
            </a:r>
            <a:r>
              <a:rPr lang="en-US" dirty="0"/>
              <a:t>, in what order would you apply these rules?</a:t>
            </a:r>
          </a:p>
          <a:p>
            <a:r>
              <a:rPr lang="en-US" dirty="0"/>
              <a:t>(a) Consideration, promissory estoppel, objective intent.</a:t>
            </a:r>
          </a:p>
          <a:p>
            <a:r>
              <a:rPr lang="en-US" dirty="0"/>
              <a:t>(b) Promissory estoppel, objective intent, consideration.</a:t>
            </a:r>
          </a:p>
          <a:p>
            <a:r>
              <a:rPr lang="en-US" dirty="0"/>
              <a:t>(c) Objective intent, consideration, promissory estoppel.</a:t>
            </a:r>
          </a:p>
          <a:p>
            <a:r>
              <a:rPr lang="en-US" dirty="0"/>
              <a:t>(d) Not sure.</a:t>
            </a:r>
          </a:p>
        </p:txBody>
      </p:sp>
    </p:spTree>
    <p:extLst>
      <p:ext uri="{BB962C8B-B14F-4D97-AF65-F5344CB8AC3E}">
        <p14:creationId xmlns:p14="http://schemas.microsoft.com/office/powerpoint/2010/main" val="1281942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F9B52-7030-4DE2-A0D1-D1F5354F81DD}"/>
              </a:ext>
            </a:extLst>
          </p:cNvPr>
          <p:cNvSpPr>
            <a:spLocks noGrp="1"/>
          </p:cNvSpPr>
          <p:nvPr>
            <p:ph type="title"/>
          </p:nvPr>
        </p:nvSpPr>
        <p:spPr/>
        <p:txBody>
          <a:bodyPr/>
          <a:lstStyle/>
          <a:p>
            <a:r>
              <a:rPr lang="en-US" sz="3600" dirty="0">
                <a:ea typeface="Times New Roman" panose="02020603050405020304" pitchFamily="18" charset="0"/>
                <a:cs typeface="Times New Roman" panose="02020603050405020304" pitchFamily="18" charset="0"/>
              </a:rPr>
              <a:t>Embry v. Hargadine-McKittrick Dry Goods</a:t>
            </a:r>
            <a:endParaRPr lang="en-US" sz="4800" dirty="0"/>
          </a:p>
        </p:txBody>
      </p:sp>
      <p:sp>
        <p:nvSpPr>
          <p:cNvPr id="3" name="Content Placeholder 2">
            <a:extLst>
              <a:ext uri="{FF2B5EF4-FFF2-40B4-BE49-F238E27FC236}">
                <a16:creationId xmlns:a16="http://schemas.microsoft.com/office/drawing/2014/main" id="{8D5220D5-094C-4ABC-BBD1-0A56034B5757}"/>
              </a:ext>
            </a:extLst>
          </p:cNvPr>
          <p:cNvSpPr>
            <a:spLocks noGrp="1"/>
          </p:cNvSpPr>
          <p:nvPr>
            <p:ph idx="1"/>
          </p:nvPr>
        </p:nvSpPr>
        <p:spPr>
          <a:xfrm>
            <a:off x="533400" y="1219200"/>
            <a:ext cx="11125200" cy="5360988"/>
          </a:xfrm>
        </p:spPr>
        <p:txBody>
          <a:bodyPr/>
          <a:lstStyle/>
          <a:p>
            <a:r>
              <a:rPr lang="en-US" sz="2800" dirty="0">
                <a:ea typeface="Times New Roman" panose="02020603050405020304" pitchFamily="18" charset="0"/>
                <a:cs typeface="Times New Roman" panose="02020603050405020304" pitchFamily="18" charset="0"/>
              </a:rPr>
              <a:t>Embry “called on McKittrick, in the latter's office, and said to him that as [his] written employment had lapsed eight days before, and as there were only a few days between then and the 1st of January in which to seek employment with other firms, if respondent wished to retain his services longer he must have a contract for another year, or he would quit respondent's service then and there. That he had been put off twice before and wanted an understanding or contract at once so that he could go ahead without worry . . . That McKittrick then said: ‘Go ahead, you're all right. Get your men out, and don't let that worry you.’" </a:t>
            </a:r>
          </a:p>
          <a:p>
            <a:r>
              <a:rPr lang="en-US" sz="2800" dirty="0">
                <a:cs typeface="Times New Roman" panose="02020603050405020304" pitchFamily="18" charset="0"/>
              </a:rPr>
              <a:t>Are McKittrick’s words a promise of employment? </a:t>
            </a:r>
            <a:endParaRPr lang="en-US" sz="2400" dirty="0"/>
          </a:p>
        </p:txBody>
      </p:sp>
    </p:spTree>
    <p:extLst>
      <p:ext uri="{BB962C8B-B14F-4D97-AF65-F5344CB8AC3E}">
        <p14:creationId xmlns:p14="http://schemas.microsoft.com/office/powerpoint/2010/main" val="1782280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83F6ED87-93C6-4C5A-BDBE-5E207B704F10}"/>
              </a:ext>
            </a:extLst>
          </p:cNvPr>
          <p:cNvSpPr>
            <a:spLocks noGrp="1"/>
          </p:cNvSpPr>
          <p:nvPr>
            <p:ph type="title"/>
          </p:nvPr>
        </p:nvSpPr>
        <p:spPr/>
        <p:txBody>
          <a:bodyPr/>
          <a:lstStyle/>
          <a:p>
            <a:r>
              <a:rPr lang="en-US" altLang="en-US" dirty="0"/>
              <a:t>Misunderstanding – </a:t>
            </a:r>
            <a:r>
              <a:rPr lang="en-US" altLang="en-US"/>
              <a:t>Non-Legal Situations</a:t>
            </a:r>
            <a:endParaRPr lang="en-US" altLang="en-US" dirty="0"/>
          </a:p>
        </p:txBody>
      </p:sp>
      <p:sp>
        <p:nvSpPr>
          <p:cNvPr id="13315" name="Rectangle 3">
            <a:extLst>
              <a:ext uri="{FF2B5EF4-FFF2-40B4-BE49-F238E27FC236}">
                <a16:creationId xmlns:a16="http://schemas.microsoft.com/office/drawing/2014/main" id="{829F9334-6BE1-467D-94E6-2BE691F62B7A}"/>
              </a:ext>
            </a:extLst>
          </p:cNvPr>
          <p:cNvSpPr>
            <a:spLocks noChangeArrowheads="1"/>
          </p:cNvSpPr>
          <p:nvPr/>
        </p:nvSpPr>
        <p:spPr bwMode="auto">
          <a:xfrm>
            <a:off x="4295508" y="2015075"/>
            <a:ext cx="154401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“I intend . . .” </a:t>
            </a:r>
          </a:p>
        </p:txBody>
      </p:sp>
      <p:sp>
        <p:nvSpPr>
          <p:cNvPr id="5" name="Oval Callout 4">
            <a:extLst>
              <a:ext uri="{FF2B5EF4-FFF2-40B4-BE49-F238E27FC236}">
                <a16:creationId xmlns:a16="http://schemas.microsoft.com/office/drawing/2014/main" id="{7EFF93A5-3492-4D39-AE55-8B88B5A82334}"/>
              </a:ext>
            </a:extLst>
          </p:cNvPr>
          <p:cNvSpPr/>
          <p:nvPr/>
        </p:nvSpPr>
        <p:spPr>
          <a:xfrm>
            <a:off x="4168775" y="1752600"/>
            <a:ext cx="1917700" cy="990600"/>
          </a:xfrm>
          <a:prstGeom prst="wedgeEllipseCallout">
            <a:avLst>
              <a:gd name="adj1" fmla="val -57283"/>
              <a:gd name="adj2" fmla="val 26416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3317" name="Content Placeholder 3">
            <a:extLst>
              <a:ext uri="{FF2B5EF4-FFF2-40B4-BE49-F238E27FC236}">
                <a16:creationId xmlns:a16="http://schemas.microsoft.com/office/drawing/2014/main" id="{2C2BB18B-BBFD-4C2F-B870-5431654F112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25689" y="2319338"/>
            <a:ext cx="1843087" cy="200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Oval 6">
            <a:extLst>
              <a:ext uri="{FF2B5EF4-FFF2-40B4-BE49-F238E27FC236}">
                <a16:creationId xmlns:a16="http://schemas.microsoft.com/office/drawing/2014/main" id="{9D53D324-8FA2-447D-8546-8A87A86F15E7}"/>
              </a:ext>
            </a:extLst>
          </p:cNvPr>
          <p:cNvSpPr/>
          <p:nvPr/>
        </p:nvSpPr>
        <p:spPr>
          <a:xfrm>
            <a:off x="2416175" y="4724400"/>
            <a:ext cx="1752600" cy="1600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8" name="Oval 7">
            <a:extLst>
              <a:ext uri="{FF2B5EF4-FFF2-40B4-BE49-F238E27FC236}">
                <a16:creationId xmlns:a16="http://schemas.microsoft.com/office/drawing/2014/main" id="{6E16DA4A-59C8-46D7-81AE-D4FCB5B7095F}"/>
              </a:ext>
            </a:extLst>
          </p:cNvPr>
          <p:cNvSpPr/>
          <p:nvPr/>
        </p:nvSpPr>
        <p:spPr>
          <a:xfrm>
            <a:off x="2832100"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Oval 8">
            <a:extLst>
              <a:ext uri="{FF2B5EF4-FFF2-40B4-BE49-F238E27FC236}">
                <a16:creationId xmlns:a16="http://schemas.microsoft.com/office/drawing/2014/main" id="{0F6F2EBE-16DC-4B6E-B234-99BB3CE8AC41}"/>
              </a:ext>
            </a:extLst>
          </p:cNvPr>
          <p:cNvSpPr/>
          <p:nvPr/>
        </p:nvSpPr>
        <p:spPr>
          <a:xfrm>
            <a:off x="355917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Oval 9">
            <a:extLst>
              <a:ext uri="{FF2B5EF4-FFF2-40B4-BE49-F238E27FC236}">
                <a16:creationId xmlns:a16="http://schemas.microsoft.com/office/drawing/2014/main" id="{D4B3A283-95A6-4F06-9DBD-7726B5772556}"/>
              </a:ext>
            </a:extLst>
          </p:cNvPr>
          <p:cNvSpPr/>
          <p:nvPr/>
        </p:nvSpPr>
        <p:spPr>
          <a:xfrm>
            <a:off x="3086100" y="5816600"/>
            <a:ext cx="363538" cy="1143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Rectangle 10">
            <a:extLst>
              <a:ext uri="{FF2B5EF4-FFF2-40B4-BE49-F238E27FC236}">
                <a16:creationId xmlns:a16="http://schemas.microsoft.com/office/drawing/2014/main" id="{3B474965-DC70-47F1-BF1F-341D5FFBFAB3}"/>
              </a:ext>
            </a:extLst>
          </p:cNvPr>
          <p:cNvSpPr/>
          <p:nvPr/>
        </p:nvSpPr>
        <p:spPr>
          <a:xfrm>
            <a:off x="5335588" y="4800600"/>
            <a:ext cx="1752600" cy="1447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12" name="Oval 11">
            <a:extLst>
              <a:ext uri="{FF2B5EF4-FFF2-40B4-BE49-F238E27FC236}">
                <a16:creationId xmlns:a16="http://schemas.microsoft.com/office/drawing/2014/main" id="{F711187C-EB80-4F50-B0C5-A8A6AE803DA4}"/>
              </a:ext>
            </a:extLst>
          </p:cNvPr>
          <p:cNvSpPr/>
          <p:nvPr/>
        </p:nvSpPr>
        <p:spPr>
          <a:xfrm>
            <a:off x="566102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Oval 12">
            <a:extLst>
              <a:ext uri="{FF2B5EF4-FFF2-40B4-BE49-F238E27FC236}">
                <a16:creationId xmlns:a16="http://schemas.microsoft.com/office/drawing/2014/main" id="{50490EE0-08A5-40FC-9FA4-A6DA0A9688CC}"/>
              </a:ext>
            </a:extLst>
          </p:cNvPr>
          <p:cNvSpPr/>
          <p:nvPr/>
        </p:nvSpPr>
        <p:spPr>
          <a:xfrm>
            <a:off x="637222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Oval 13">
            <a:extLst>
              <a:ext uri="{FF2B5EF4-FFF2-40B4-BE49-F238E27FC236}">
                <a16:creationId xmlns:a16="http://schemas.microsoft.com/office/drawing/2014/main" id="{E4779319-6C21-48BC-9A22-BB85F49450A2}"/>
              </a:ext>
            </a:extLst>
          </p:cNvPr>
          <p:cNvSpPr/>
          <p:nvPr/>
        </p:nvSpPr>
        <p:spPr>
          <a:xfrm>
            <a:off x="6070600" y="5765800"/>
            <a:ext cx="273050" cy="9048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326" name="TextBox 15">
            <a:extLst>
              <a:ext uri="{FF2B5EF4-FFF2-40B4-BE49-F238E27FC236}">
                <a16:creationId xmlns:a16="http://schemas.microsoft.com/office/drawing/2014/main" id="{F04EC08B-A0D4-4867-9AFA-7A0D1DE9D9F0}"/>
              </a:ext>
            </a:extLst>
          </p:cNvPr>
          <p:cNvSpPr txBox="1">
            <a:spLocks noChangeArrowheads="1"/>
          </p:cNvSpPr>
          <p:nvPr/>
        </p:nvSpPr>
        <p:spPr bwMode="auto">
          <a:xfrm>
            <a:off x="2663825" y="2854326"/>
            <a:ext cx="12573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No promise</a:t>
            </a:r>
          </a:p>
        </p:txBody>
      </p:sp>
      <p:pic>
        <p:nvPicPr>
          <p:cNvPr id="13329" name="Content Placeholder 3">
            <a:extLst>
              <a:ext uri="{FF2B5EF4-FFF2-40B4-BE49-F238E27FC236}">
                <a16:creationId xmlns:a16="http://schemas.microsoft.com/office/drawing/2014/main" id="{8F528292-F3DC-4A55-9ECD-88816713D3FE}"/>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86475" y="2435226"/>
            <a:ext cx="1739900" cy="1897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30" name="TextBox 16">
            <a:extLst>
              <a:ext uri="{FF2B5EF4-FFF2-40B4-BE49-F238E27FC236}">
                <a16:creationId xmlns:a16="http://schemas.microsoft.com/office/drawing/2014/main" id="{E0CFFA14-E211-4757-AE91-48323BCEB130}"/>
              </a:ext>
            </a:extLst>
          </p:cNvPr>
          <p:cNvSpPr txBox="1">
            <a:spLocks noChangeArrowheads="1"/>
          </p:cNvSpPr>
          <p:nvPr/>
        </p:nvSpPr>
        <p:spPr bwMode="auto">
          <a:xfrm>
            <a:off x="6372226" y="2854325"/>
            <a:ext cx="113982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Promise</a:t>
            </a:r>
          </a:p>
        </p:txBody>
      </p:sp>
      <p:sp>
        <p:nvSpPr>
          <p:cNvPr id="2" name="TextBox 15">
            <a:extLst>
              <a:ext uri="{FF2B5EF4-FFF2-40B4-BE49-F238E27FC236}">
                <a16:creationId xmlns:a16="http://schemas.microsoft.com/office/drawing/2014/main" id="{E7BB3028-BE3E-4E32-84E2-6F42ACDDD4AF}"/>
              </a:ext>
            </a:extLst>
          </p:cNvPr>
          <p:cNvSpPr txBox="1">
            <a:spLocks noChangeArrowheads="1"/>
          </p:cNvSpPr>
          <p:nvPr/>
        </p:nvSpPr>
        <p:spPr bwMode="auto">
          <a:xfrm>
            <a:off x="5869181" y="6350037"/>
            <a:ext cx="12573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You </a:t>
            </a:r>
          </a:p>
        </p:txBody>
      </p:sp>
      <p:sp>
        <p:nvSpPr>
          <p:cNvPr id="3" name="TextBox 15">
            <a:extLst>
              <a:ext uri="{FF2B5EF4-FFF2-40B4-BE49-F238E27FC236}">
                <a16:creationId xmlns:a16="http://schemas.microsoft.com/office/drawing/2014/main" id="{46640F05-803C-485C-8128-4614459D31F3}"/>
              </a:ext>
            </a:extLst>
          </p:cNvPr>
          <p:cNvSpPr txBox="1">
            <a:spLocks noChangeArrowheads="1"/>
          </p:cNvSpPr>
          <p:nvPr/>
        </p:nvSpPr>
        <p:spPr bwMode="auto">
          <a:xfrm>
            <a:off x="2618581" y="6420466"/>
            <a:ext cx="12573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Me</a:t>
            </a:r>
          </a:p>
        </p:txBody>
      </p:sp>
    </p:spTree>
    <p:extLst>
      <p:ext uri="{BB962C8B-B14F-4D97-AF65-F5344CB8AC3E}">
        <p14:creationId xmlns:p14="http://schemas.microsoft.com/office/powerpoint/2010/main" val="870122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C18CC-C7DB-402A-BED1-9BDD6EBBC4E1}"/>
              </a:ext>
            </a:extLst>
          </p:cNvPr>
          <p:cNvSpPr>
            <a:spLocks noGrp="1"/>
          </p:cNvSpPr>
          <p:nvPr>
            <p:ph type="title"/>
          </p:nvPr>
        </p:nvSpPr>
        <p:spPr/>
        <p:txBody>
          <a:bodyPr/>
          <a:lstStyle/>
          <a:p>
            <a:r>
              <a:rPr lang="en-US" dirty="0"/>
              <a:t>The Legal Rule</a:t>
            </a:r>
          </a:p>
        </p:txBody>
      </p:sp>
      <p:sp>
        <p:nvSpPr>
          <p:cNvPr id="3" name="Content Placeholder 2">
            <a:extLst>
              <a:ext uri="{FF2B5EF4-FFF2-40B4-BE49-F238E27FC236}">
                <a16:creationId xmlns:a16="http://schemas.microsoft.com/office/drawing/2014/main" id="{4C074954-8A47-41EC-AEB3-2DDC0C745F98}"/>
              </a:ext>
            </a:extLst>
          </p:cNvPr>
          <p:cNvSpPr>
            <a:spLocks noGrp="1"/>
          </p:cNvSpPr>
          <p:nvPr>
            <p:ph idx="1"/>
          </p:nvPr>
        </p:nvSpPr>
        <p:spPr/>
        <p:txBody>
          <a:bodyPr/>
          <a:lstStyle/>
          <a:p>
            <a:r>
              <a:rPr lang="en-US" sz="2800" i="1" dirty="0">
                <a:ea typeface="Times New Roman" panose="02020603050405020304" pitchFamily="18" charset="0"/>
                <a:cs typeface="Verdana" panose="020B0604030504040204" pitchFamily="34" charset="0"/>
              </a:rPr>
              <a:t>The objective intent test</a:t>
            </a:r>
            <a:r>
              <a:rPr lang="en-US" sz="2800" dirty="0">
                <a:ea typeface="Times New Roman" panose="02020603050405020304" pitchFamily="18" charset="0"/>
                <a:cs typeface="Verdana" panose="020B0604030504040204" pitchFamily="34" charset="0"/>
              </a:rPr>
              <a:t>:  if a reasonable person would</a:t>
            </a:r>
            <a:r>
              <a:rPr lang="en-US" sz="2800" i="1" dirty="0">
                <a:ea typeface="Times New Roman" panose="02020603050405020304" pitchFamily="18" charset="0"/>
                <a:cs typeface="Verdana" panose="020B0604030504040204" pitchFamily="34" charset="0"/>
              </a:rPr>
              <a:t>, </a:t>
            </a:r>
            <a:r>
              <a:rPr lang="en-US" sz="2800" dirty="0">
                <a:ea typeface="Times New Roman" panose="02020603050405020304" pitchFamily="18" charset="0"/>
                <a:cs typeface="Verdana" panose="020B0604030504040204" pitchFamily="34" charset="0"/>
              </a:rPr>
              <a:t>in the circumstances</a:t>
            </a:r>
            <a:r>
              <a:rPr lang="en-US" sz="2800" i="1" dirty="0">
                <a:ea typeface="Times New Roman" panose="02020603050405020304" pitchFamily="18" charset="0"/>
                <a:cs typeface="Verdana" panose="020B0604030504040204" pitchFamily="34" charset="0"/>
              </a:rPr>
              <a:t>,</a:t>
            </a:r>
            <a:r>
              <a:rPr lang="en-US" sz="2800" dirty="0">
                <a:ea typeface="Times New Roman" panose="02020603050405020304" pitchFamily="18" charset="0"/>
                <a:cs typeface="Verdana" panose="020B0604030504040204" pitchFamily="34" charset="0"/>
              </a:rPr>
              <a:t> interpret the words and actions as promise to do X, the words and actions are a promise to do X. </a:t>
            </a:r>
            <a:r>
              <a:rPr lang="en-US" sz="2800" b="1" dirty="0">
                <a:ea typeface="Times New Roman" panose="02020603050405020304" pitchFamily="18" charset="0"/>
                <a:cs typeface="Verdana" panose="020B0604030504040204" pitchFamily="34" charset="0"/>
              </a:rPr>
              <a:t> </a:t>
            </a:r>
          </a:p>
          <a:p>
            <a:endParaRPr lang="en-US" dirty="0"/>
          </a:p>
        </p:txBody>
      </p:sp>
    </p:spTree>
    <p:extLst>
      <p:ext uri="{BB962C8B-B14F-4D97-AF65-F5344CB8AC3E}">
        <p14:creationId xmlns:p14="http://schemas.microsoft.com/office/powerpoint/2010/main" val="2812881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59531-C0D7-416E-8A7E-0AA8BBB3A24C}"/>
              </a:ext>
            </a:extLst>
          </p:cNvPr>
          <p:cNvSpPr>
            <a:spLocks noGrp="1"/>
          </p:cNvSpPr>
          <p:nvPr>
            <p:ph type="title"/>
          </p:nvPr>
        </p:nvSpPr>
        <p:spPr/>
        <p:txBody>
          <a:bodyPr/>
          <a:lstStyle/>
          <a:p>
            <a:r>
              <a:rPr lang="en-US" dirty="0"/>
              <a:t>The Legal Analysis</a:t>
            </a:r>
          </a:p>
        </p:txBody>
      </p:sp>
      <p:sp>
        <p:nvSpPr>
          <p:cNvPr id="3" name="Content Placeholder 2">
            <a:extLst>
              <a:ext uri="{FF2B5EF4-FFF2-40B4-BE49-F238E27FC236}">
                <a16:creationId xmlns:a16="http://schemas.microsoft.com/office/drawing/2014/main" id="{84C9F7DD-5A60-4FA6-AA38-3D87CCF90464}"/>
              </a:ext>
            </a:extLst>
          </p:cNvPr>
          <p:cNvSpPr>
            <a:spLocks noGrp="1"/>
          </p:cNvSpPr>
          <p:nvPr>
            <p:ph idx="1"/>
          </p:nvPr>
        </p:nvSpPr>
        <p:spPr/>
        <p:txBody>
          <a:bodyPr/>
          <a:lstStyle/>
          <a:p>
            <a:r>
              <a:rPr lang="en-US" sz="3200" dirty="0"/>
              <a:t>Did Embry ask a question that called for a yes or no answer?</a:t>
            </a:r>
          </a:p>
          <a:p>
            <a:r>
              <a:rPr lang="en-US" sz="3200" dirty="0"/>
              <a:t>(a) Yes</a:t>
            </a:r>
          </a:p>
          <a:p>
            <a:r>
              <a:rPr lang="en-US" sz="3200" dirty="0"/>
              <a:t>(b) No</a:t>
            </a:r>
            <a:endParaRPr lang="en-US" dirty="0"/>
          </a:p>
        </p:txBody>
      </p:sp>
    </p:spTree>
    <p:extLst>
      <p:ext uri="{BB962C8B-B14F-4D97-AF65-F5344CB8AC3E}">
        <p14:creationId xmlns:p14="http://schemas.microsoft.com/office/powerpoint/2010/main" val="37437029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3ACBF-B1C2-4AC1-862C-F65D1533C3B1}"/>
              </a:ext>
            </a:extLst>
          </p:cNvPr>
          <p:cNvSpPr>
            <a:spLocks noGrp="1"/>
          </p:cNvSpPr>
          <p:nvPr>
            <p:ph type="title"/>
          </p:nvPr>
        </p:nvSpPr>
        <p:spPr/>
        <p:txBody>
          <a:bodyPr/>
          <a:lstStyle/>
          <a:p>
            <a:r>
              <a:rPr lang="en-US" dirty="0"/>
              <a:t>Immediate Need</a:t>
            </a:r>
          </a:p>
        </p:txBody>
      </p:sp>
      <p:sp>
        <p:nvSpPr>
          <p:cNvPr id="3" name="Content Placeholder 2">
            <a:extLst>
              <a:ext uri="{FF2B5EF4-FFF2-40B4-BE49-F238E27FC236}">
                <a16:creationId xmlns:a16="http://schemas.microsoft.com/office/drawing/2014/main" id="{797DC779-4B45-489E-8E97-A95856CF5356}"/>
              </a:ext>
            </a:extLst>
          </p:cNvPr>
          <p:cNvSpPr>
            <a:spLocks noGrp="1"/>
          </p:cNvSpPr>
          <p:nvPr>
            <p:ph idx="1"/>
          </p:nvPr>
        </p:nvSpPr>
        <p:spPr/>
        <p:txBody>
          <a:bodyPr/>
          <a:lstStyle/>
          <a:p>
            <a:r>
              <a:rPr lang="en-US" sz="3200" dirty="0"/>
              <a:t>Did Embry have good reason to insist on an immediate answer?</a:t>
            </a:r>
          </a:p>
          <a:p>
            <a:r>
              <a:rPr lang="en-US" sz="3200" dirty="0"/>
              <a:t>(a) Yes</a:t>
            </a:r>
          </a:p>
          <a:p>
            <a:r>
              <a:rPr lang="en-US" sz="3200" dirty="0"/>
              <a:t>(b) No</a:t>
            </a:r>
          </a:p>
          <a:p>
            <a:pPr marL="0" indent="0">
              <a:buNone/>
            </a:pPr>
            <a:endParaRPr lang="en-US" dirty="0"/>
          </a:p>
        </p:txBody>
      </p:sp>
    </p:spTree>
    <p:extLst>
      <p:ext uri="{BB962C8B-B14F-4D97-AF65-F5344CB8AC3E}">
        <p14:creationId xmlns:p14="http://schemas.microsoft.com/office/powerpoint/2010/main" val="28490389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EBED2D-FD50-4004-8EE2-59C9B68FC30F}"/>
              </a:ext>
            </a:extLst>
          </p:cNvPr>
          <p:cNvSpPr>
            <a:spLocks noGrp="1"/>
          </p:cNvSpPr>
          <p:nvPr>
            <p:ph type="title"/>
          </p:nvPr>
        </p:nvSpPr>
        <p:spPr/>
        <p:txBody>
          <a:bodyPr/>
          <a:lstStyle/>
          <a:p>
            <a:r>
              <a:rPr lang="en-US" dirty="0"/>
              <a:t>Did He Get An Affirmative Answer?</a:t>
            </a:r>
          </a:p>
        </p:txBody>
      </p:sp>
      <p:sp>
        <p:nvSpPr>
          <p:cNvPr id="3" name="Content Placeholder 2">
            <a:extLst>
              <a:ext uri="{FF2B5EF4-FFF2-40B4-BE49-F238E27FC236}">
                <a16:creationId xmlns:a16="http://schemas.microsoft.com/office/drawing/2014/main" id="{02BFF778-9458-4021-9BE3-6B21AA9FCF78}"/>
              </a:ext>
            </a:extLst>
          </p:cNvPr>
          <p:cNvSpPr>
            <a:spLocks noGrp="1"/>
          </p:cNvSpPr>
          <p:nvPr>
            <p:ph idx="1"/>
          </p:nvPr>
        </p:nvSpPr>
        <p:spPr/>
        <p:txBody>
          <a:bodyPr/>
          <a:lstStyle/>
          <a:p>
            <a:r>
              <a:rPr lang="en-US" sz="3200" dirty="0"/>
              <a:t>Would you call “</a:t>
            </a:r>
            <a:r>
              <a:rPr lang="en-US" sz="3600" dirty="0">
                <a:ea typeface="Times New Roman" panose="02020603050405020304" pitchFamily="18" charset="0"/>
                <a:cs typeface="Times New Roman" panose="02020603050405020304" pitchFamily="18" charset="0"/>
              </a:rPr>
              <a:t>Go ahead, you're all right. Get your men out, and don't let that worry you” an affirmative (yes) answer?</a:t>
            </a:r>
          </a:p>
          <a:p>
            <a:r>
              <a:rPr lang="en-US" sz="3600" dirty="0"/>
              <a:t>(a) Yes</a:t>
            </a:r>
          </a:p>
          <a:p>
            <a:r>
              <a:rPr lang="en-US" sz="3600" dirty="0"/>
              <a:t>(b) No</a:t>
            </a:r>
          </a:p>
          <a:p>
            <a:endParaRPr lang="en-US" sz="3200" dirty="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824792602"/>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2881</TotalTime>
  <Words>2922</Words>
  <Application>Microsoft Office PowerPoint</Application>
  <PresentationFormat>Widescreen</PresentationFormat>
  <Paragraphs>201</Paragraphs>
  <Slides>34</Slides>
  <Notes>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34</vt:i4>
      </vt:variant>
    </vt:vector>
  </HeadingPairs>
  <TitlesOfParts>
    <vt:vector size="43" baseType="lpstr">
      <vt:lpstr>Arial</vt:lpstr>
      <vt:lpstr>Arial (Body)</vt:lpstr>
      <vt:lpstr>Calibri</vt:lpstr>
      <vt:lpstr>Garamond</vt:lpstr>
      <vt:lpstr>Roboto</vt:lpstr>
      <vt:lpstr>Times New Roman</vt:lpstr>
      <vt:lpstr>Verdana</vt:lpstr>
      <vt:lpstr>Wingdings</vt:lpstr>
      <vt:lpstr>Edge</vt:lpstr>
      <vt:lpstr>The Objective Intent Test</vt:lpstr>
      <vt:lpstr>Start With Non-Legal Contexts</vt:lpstr>
      <vt:lpstr>One More Non-Legal Example</vt:lpstr>
      <vt:lpstr>Embry v. Hargadine-McKittrick Dry Goods</vt:lpstr>
      <vt:lpstr>Misunderstanding – Non-Legal Situations</vt:lpstr>
      <vt:lpstr>The Legal Rule</vt:lpstr>
      <vt:lpstr>The Legal Analysis</vt:lpstr>
      <vt:lpstr>Immediate Need</vt:lpstr>
      <vt:lpstr>Did He Get An Affirmative Answer?</vt:lpstr>
      <vt:lpstr>The View Of A Reasonable Person</vt:lpstr>
      <vt:lpstr>The Reasonable Person</vt:lpstr>
      <vt:lpstr>The Rule</vt:lpstr>
      <vt:lpstr>Possible?</vt:lpstr>
      <vt:lpstr>Rationale’s For The Rule</vt:lpstr>
      <vt:lpstr>The Tort of Fraud</vt:lpstr>
      <vt:lpstr>Proof Difficulties </vt:lpstr>
      <vt:lpstr>Another Rationale </vt:lpstr>
      <vt:lpstr>Fiesta Pizza 1</vt:lpstr>
      <vt:lpstr>Fiesta Pizza 2</vt:lpstr>
      <vt:lpstr>Sowle and Brill</vt:lpstr>
      <vt:lpstr>Sowle and Heyman</vt:lpstr>
      <vt:lpstr>PowerPoint Presentation</vt:lpstr>
      <vt:lpstr>PowerPoint Presentation</vt:lpstr>
      <vt:lpstr>Raffles v. Wichelhaus</vt:lpstr>
      <vt:lpstr>An Ambiguity</vt:lpstr>
      <vt:lpstr>Ambiguity Or Not? </vt:lpstr>
      <vt:lpstr>An Ambiguity?</vt:lpstr>
      <vt:lpstr>Promise for Pig Stomachs</vt:lpstr>
      <vt:lpstr>The Chicken Case</vt:lpstr>
      <vt:lpstr>Frigaliment Importing v. B.N.S. Int'l Sales</vt:lpstr>
      <vt:lpstr>Frigaliment Importing v. B.N.S. Int'l Sales</vt:lpstr>
      <vt:lpstr>What Did BNS Promise?</vt:lpstr>
      <vt:lpstr>The Jazz Club Promise</vt:lpstr>
      <vt:lpstr>What Order?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Wrap Contracts</dc:title>
  <dc:creator>Richard</dc:creator>
  <cp:lastModifiedBy>richard warner richardwarner</cp:lastModifiedBy>
  <cp:revision>450</cp:revision>
  <dcterms:created xsi:type="dcterms:W3CDTF">2004-02-06T21:25:14Z</dcterms:created>
  <dcterms:modified xsi:type="dcterms:W3CDTF">2025-09-03T14:51:49Z</dcterms:modified>
</cp:coreProperties>
</file>